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guj/qQF+hnVfZryp1wToAzxsv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119568dc55_0_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3119568dc55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119568dc55_0_1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3119568dc55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173e36318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173e363181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5"/>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5"/>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4"/>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5"/>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5"/>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7"/>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7"/>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8"/>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8"/>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19"/>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9"/>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19"/>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9"/>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19"/>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2"/>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2"/>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2"/>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3"/>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3"/>
          <p:cNvSpPr/>
          <p:nvPr>
            <p:ph idx="2" type="pic"/>
          </p:nvPr>
        </p:nvSpPr>
        <p:spPr>
          <a:xfrm>
            <a:off x="3213985" y="1539450"/>
            <a:ext cx="3827100" cy="7598100"/>
          </a:xfrm>
          <a:prstGeom prst="rect">
            <a:avLst/>
          </a:prstGeom>
          <a:noFill/>
          <a:ln>
            <a:noFill/>
          </a:ln>
        </p:spPr>
      </p:sp>
      <p:sp>
        <p:nvSpPr>
          <p:cNvPr id="64" name="Google Shape;64;p23"/>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8.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7.png"/><Relationship Id="rId6" Type="http://schemas.openxmlformats.org/officeDocument/2006/relationships/image" Target="../media/image2.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www.surdurulebilirkalkinma.gov.tr/wp-content/uploads/2021/02/SKA-ve-Gostergeleri-Kapak-Birlestirilmi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GB" sz="6000" u="none" cap="none" strike="noStrike">
                <a:solidFill>
                  <a:schemeClr val="lt1"/>
                </a:solidFill>
                <a:latin typeface="Calibri"/>
                <a:ea typeface="Calibri"/>
                <a:cs typeface="Calibri"/>
                <a:sym typeface="Calibri"/>
              </a:rPr>
              <a:t>OER</a:t>
            </a:r>
            <a:br>
              <a:rPr b="1" i="0" lang="en-GB" sz="6000" u="none" cap="none" strike="noStrike">
                <a:solidFill>
                  <a:schemeClr val="lt1"/>
                </a:solidFill>
                <a:latin typeface="Calibri"/>
                <a:ea typeface="Calibri"/>
                <a:cs typeface="Calibri"/>
                <a:sym typeface="Calibri"/>
              </a:rPr>
            </a:br>
            <a:r>
              <a:rPr b="0" i="0" lang="en-GB"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lang="en-GB" sz="4600">
                <a:solidFill>
                  <a:srgbClr val="004993"/>
                </a:solidFill>
                <a:latin typeface="Open Sans"/>
                <a:ea typeface="Open Sans"/>
                <a:cs typeface="Open Sans"/>
                <a:sym typeface="Open Sans"/>
              </a:rPr>
              <a:t>ENOEL EĞITIM SETI</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23700"/>
          </a:xfrm>
          <a:prstGeom prst="rect">
            <a:avLst/>
          </a:prstGeom>
          <a:noFill/>
          <a:ln>
            <a:noFill/>
          </a:ln>
        </p:spPr>
        <p:txBody>
          <a:bodyPr anchorCtr="0" anchor="t" bIns="91525" lIns="91525" spcFirstLastPara="1" rIns="91525" wrap="square" tIns="91525">
            <a:spAutoFit/>
          </a:bodyPr>
          <a:lstStyle/>
          <a:p>
            <a:pPr indent="0" lvl="0" marL="0" rtl="0" algn="ctr">
              <a:spcBef>
                <a:spcPts val="0"/>
              </a:spcBef>
              <a:spcAft>
                <a:spcPts val="0"/>
              </a:spcAft>
              <a:buClr>
                <a:schemeClr val="dk1"/>
              </a:buClr>
              <a:buSzPts val="3700"/>
              <a:buFont typeface="Arial"/>
              <a:buNone/>
            </a:pPr>
            <a:r>
              <a:rPr b="1" lang="en-GB" sz="2400">
                <a:solidFill>
                  <a:srgbClr val="004993"/>
                </a:solidFill>
                <a:latin typeface="Open Sans"/>
                <a:ea typeface="Open Sans"/>
                <a:cs typeface="Open Sans"/>
                <a:sym typeface="Open Sans"/>
              </a:rPr>
              <a:t>Açık Eğitimi savunmak için şablonlarımızı kullanın </a:t>
            </a:r>
            <a:endParaRPr b="1" i="0" sz="29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3" name="Google Shape;223;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24" name="Google Shape;224;p10"/>
          <p:cNvSpPr txBox="1"/>
          <p:nvPr/>
        </p:nvSpPr>
        <p:spPr>
          <a:xfrm>
            <a:off x="425125" y="3936850"/>
            <a:ext cx="5667600" cy="577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00CCFF"/>
                </a:solidFill>
                <a:latin typeface="Open Sans"/>
                <a:ea typeface="Open Sans"/>
                <a:cs typeface="Open Sans"/>
                <a:sym typeface="Open Sans"/>
              </a:rPr>
              <a:t>kurumlar</a:t>
            </a:r>
            <a:r>
              <a:rPr b="1" i="0" lang="en-GB" sz="1800" u="none" cap="none" strike="noStrike">
                <a:solidFill>
                  <a:schemeClr val="lt1"/>
                </a:solidFill>
                <a:latin typeface="Open Sans"/>
                <a:ea typeface="Open Sans"/>
                <a:cs typeface="Open Sans"/>
                <a:sym typeface="Open Sans"/>
              </a:rPr>
              <a:t>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500" u="none" cap="none" strike="noStrike">
                <a:solidFill>
                  <a:schemeClr val="lt1"/>
                </a:solidFill>
                <a:latin typeface="Open Sans"/>
                <a:ea typeface="Open Sans"/>
                <a:cs typeface="Open Sans"/>
                <a:sym typeface="Open Sans"/>
              </a:rPr>
              <a:t>Ölçek ekonomisini teşvik edin: </a:t>
            </a:r>
            <a:r>
              <a:rPr lang="en-GB" sz="1500">
                <a:solidFill>
                  <a:schemeClr val="lt1"/>
                </a:solidFill>
                <a:latin typeface="Open Sans"/>
                <a:ea typeface="Open Sans"/>
                <a:cs typeface="Open Sans"/>
                <a:sym typeface="Open Sans"/>
              </a:rPr>
              <a:t>AEK çevrimiçi olarak ücretsizdir</a:t>
            </a:r>
            <a:r>
              <a:rPr b="0" i="0" lang="en-GB" sz="1500" u="none" cap="none" strike="noStrike">
                <a:solidFill>
                  <a:schemeClr val="lt1"/>
                </a:solidFill>
                <a:latin typeface="Open Sans"/>
                <a:ea typeface="Open Sans"/>
                <a:cs typeface="Open Sans"/>
                <a:sym typeface="Open Sans"/>
              </a:rPr>
              <a:t>, basılabilir, sonsuza kadar saklanabilir ve </a:t>
            </a:r>
            <a:r>
              <a:rPr lang="en-GB" sz="1500">
                <a:solidFill>
                  <a:schemeClr val="lt1"/>
                </a:solidFill>
                <a:latin typeface="Open Sans"/>
                <a:ea typeface="Open Sans"/>
                <a:cs typeface="Open Sans"/>
                <a:sym typeface="Open Sans"/>
              </a:rPr>
              <a:t>kolayca </a:t>
            </a:r>
            <a:r>
              <a:rPr b="0" i="0" lang="en-GB" sz="1500" u="none" cap="none" strike="noStrike">
                <a:solidFill>
                  <a:schemeClr val="lt1"/>
                </a:solidFill>
                <a:latin typeface="Open Sans"/>
                <a:ea typeface="Open Sans"/>
                <a:cs typeface="Open Sans"/>
                <a:sym typeface="Open Sans"/>
              </a:rPr>
              <a:t>güncellenebilir. Böylelikle ders kitapları için yapılan yüksek harcamalar teknoloji yatırımlarına, ders verme tekniklerinin gelişimine ve borç yükünün azaltılmasına harcanabilir.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500" u="none" cap="none" strike="noStrike">
                <a:solidFill>
                  <a:schemeClr val="lt1"/>
                </a:solidFill>
                <a:latin typeface="Open Sans"/>
                <a:ea typeface="Open Sans"/>
                <a:cs typeface="Open Sans"/>
                <a:sym typeface="Open Sans"/>
              </a:rPr>
              <a:t>Öğretmen gelişimini destekleyin: </a:t>
            </a:r>
            <a:r>
              <a:rPr b="0" i="0" lang="en-GB" sz="1500" u="none" cap="none" strike="noStrike">
                <a:solidFill>
                  <a:schemeClr val="lt1"/>
                </a:solidFill>
                <a:latin typeface="Open Sans"/>
                <a:ea typeface="Open Sans"/>
                <a:cs typeface="Open Sans"/>
                <a:sym typeface="Open Sans"/>
              </a:rPr>
              <a:t>AEK’a erişimin ve kullanımın yaygınlaşması öğretmenler arasındaki akran öğrenmesini teşvik eder ve eğitim materyallerinin kalitesini arttırır.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GB" sz="1500">
                <a:solidFill>
                  <a:schemeClr val="lt1"/>
                </a:solidFill>
                <a:latin typeface="Open Sans"/>
                <a:ea typeface="Open Sans"/>
                <a:cs typeface="Open Sans"/>
                <a:sym typeface="Open Sans"/>
              </a:rPr>
              <a:t>Kamusal yatırımların etkin kullanımını sağlayın: </a:t>
            </a:r>
            <a:r>
              <a:rPr lang="en-GB" sz="1500">
                <a:solidFill>
                  <a:schemeClr val="lt1"/>
                </a:solidFill>
                <a:latin typeface="Open Sans"/>
                <a:ea typeface="Open Sans"/>
                <a:cs typeface="Open Sans"/>
                <a:sym typeface="Open Sans"/>
              </a:rPr>
              <a:t>Kamu finansmanından gelen kaynaklar, kamusal bilgi oluşturmak için kullanılır ve daha düşük ek maliyetlerle birden fazla kurum arasında paylaşılır.</a:t>
            </a:r>
            <a:endParaRPr i="0" sz="1500" u="none" cap="none" strike="noStrike">
              <a:solidFill>
                <a:srgbClr val="000000"/>
              </a:solidFill>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GB" sz="1500">
                <a:solidFill>
                  <a:schemeClr val="lt1"/>
                </a:solidFill>
                <a:latin typeface="Open Sans"/>
                <a:ea typeface="Open Sans"/>
                <a:cs typeface="Open Sans"/>
                <a:sym typeface="Open Sans"/>
              </a:rPr>
              <a:t>Kurumunuza </a:t>
            </a:r>
            <a:r>
              <a:rPr b="1" i="0" lang="en-GB" sz="1500" u="none" cap="none" strike="noStrike">
                <a:solidFill>
                  <a:schemeClr val="lt1"/>
                </a:solidFill>
                <a:latin typeface="Open Sans"/>
                <a:ea typeface="Open Sans"/>
                <a:cs typeface="Open Sans"/>
                <a:sym typeface="Open Sans"/>
              </a:rPr>
              <a:t>yatırım yapın: </a:t>
            </a:r>
            <a:r>
              <a:rPr b="0" i="0" lang="en-GB" sz="1500" u="none" cap="none" strike="noStrike">
                <a:solidFill>
                  <a:schemeClr val="lt1"/>
                </a:solidFill>
                <a:latin typeface="Open Sans"/>
                <a:ea typeface="Open Sans"/>
                <a:cs typeface="Open Sans"/>
                <a:sym typeface="Open Sans"/>
              </a:rPr>
              <a:t>Kaliteli bir AEK’yı yeniden kullanan ve paylaşan kurumlar üst düzey fayda sağlar.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500" u="none" cap="none" strike="noStrike">
                <a:solidFill>
                  <a:schemeClr val="lt1"/>
                </a:solidFill>
                <a:latin typeface="Open Sans"/>
                <a:ea typeface="Open Sans"/>
                <a:cs typeface="Open Sans"/>
                <a:sym typeface="Open Sans"/>
              </a:rPr>
              <a:t>Uluslararası itibar ve işbirliğini destekleyin: </a:t>
            </a:r>
            <a:r>
              <a:rPr b="0" i="0" lang="en-GB" sz="1500" u="none" cap="none" strike="noStrike">
                <a:solidFill>
                  <a:schemeClr val="lt1"/>
                </a:solidFill>
                <a:latin typeface="Open Sans"/>
                <a:ea typeface="Open Sans"/>
                <a:cs typeface="Open Sans"/>
                <a:sym typeface="Open Sans"/>
              </a:rPr>
              <a:t>AEK ile çalışmak, kurumun görünürlüğünü artırır, itibarını yükseltir ve küresel olarak diğer kurumlarla aktif işbirliğini geliştirir.</a:t>
            </a:r>
            <a:endParaRPr b="1" i="0" sz="1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7" name="Google Shape;237;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38" name="Google Shape;238;p11"/>
          <p:cNvSpPr txBox="1"/>
          <p:nvPr/>
        </p:nvSpPr>
        <p:spPr>
          <a:xfrm>
            <a:off x="501325" y="4282425"/>
            <a:ext cx="5122800" cy="489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00CCFF"/>
                </a:solidFill>
                <a:latin typeface="Open Sans"/>
                <a:ea typeface="Open Sans"/>
                <a:cs typeface="Open Sans"/>
                <a:sym typeface="Open Sans"/>
              </a:rPr>
              <a:t>kurumlar</a:t>
            </a:r>
            <a:r>
              <a:rPr b="1" i="0" lang="en-GB" sz="1800" u="none" cap="none" strike="noStrike">
                <a:solidFill>
                  <a:schemeClr val="lt1"/>
                </a:solidFill>
                <a:latin typeface="Open Sans"/>
                <a:ea typeface="Open Sans"/>
                <a:cs typeface="Open Sans"/>
                <a:sym typeface="Open Sans"/>
              </a:rPr>
              <a:t>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900" u="none" cap="none" strike="noStrike">
                <a:solidFill>
                  <a:schemeClr val="lt1"/>
                </a:solidFill>
                <a:latin typeface="Open Sans"/>
                <a:ea typeface="Open Sans"/>
                <a:cs typeface="Open Sans"/>
                <a:sym typeface="Open Sans"/>
              </a:rPr>
              <a:t>Tercih edilmeyi sağlayın: </a:t>
            </a:r>
            <a:r>
              <a:rPr b="0" i="0" lang="en-GB" sz="1900" u="none" cap="none" strike="noStrike">
                <a:solidFill>
                  <a:schemeClr val="lt1"/>
                </a:solidFill>
                <a:latin typeface="Open Sans"/>
                <a:ea typeface="Open Sans"/>
                <a:cs typeface="Open Sans"/>
                <a:sym typeface="Open Sans"/>
              </a:rPr>
              <a:t>AEK kullanımı, sunulan eğitim materyallerinin kalitesine göre seçimler yapan geleneksel olmayan öğrencilere erişimi sağlayarak, kuruma tercih avantajı sağlar. </a:t>
            </a:r>
            <a:endParaRPr b="0" i="0" sz="1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19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900" u="none" cap="none" strike="noStrike">
                <a:solidFill>
                  <a:schemeClr val="lt1"/>
                </a:solidFill>
                <a:latin typeface="Open Sans"/>
                <a:ea typeface="Open Sans"/>
                <a:cs typeface="Open Sans"/>
                <a:sym typeface="Open Sans"/>
              </a:rPr>
              <a:t>Mezun aidiyetini güçlendirin: </a:t>
            </a:r>
            <a:r>
              <a:rPr b="0" i="0" lang="en-GB" sz="1900" u="none" cap="none" strike="noStrike">
                <a:solidFill>
                  <a:schemeClr val="lt1"/>
                </a:solidFill>
                <a:latin typeface="Open Sans"/>
                <a:ea typeface="Open Sans"/>
                <a:cs typeface="Open Sans"/>
                <a:sym typeface="Open Sans"/>
              </a:rPr>
              <a:t>Kaliteli AEK sunmak mezunların kurumlarla olan ilişkisini geliştirir ve canlı  tutar. </a:t>
            </a:r>
            <a:endParaRPr b="0" i="0" sz="17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182400" y="3899775"/>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12388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12"/>
          <p:cNvSpPr/>
          <p:nvPr/>
        </p:nvSpPr>
        <p:spPr>
          <a:xfrm>
            <a:off x="2396100" y="26193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7" name="Google Shape;247;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8" name="Google Shape;248;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9" name="Google Shape;249;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50" name="Google Shape;250;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1" name="Google Shape;251;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2" name="Google Shape;252;p12"/>
          <p:cNvSpPr txBox="1"/>
          <p:nvPr/>
        </p:nvSpPr>
        <p:spPr>
          <a:xfrm>
            <a:off x="1915200" y="3913575"/>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GB" sz="1800" u="none" cap="none" strike="noStrike">
                <a:solidFill>
                  <a:srgbClr val="34C3E0"/>
                </a:solidFill>
                <a:latin typeface="Open Sans"/>
                <a:ea typeface="Open Sans"/>
                <a:cs typeface="Open Sans"/>
                <a:sym typeface="Open Sans"/>
              </a:rPr>
              <a:t>Açık eğitimin </a:t>
            </a:r>
            <a:r>
              <a:rPr b="1" i="0" lang="en-GB" sz="1800" u="none" cap="none" strike="noStrike">
                <a:solidFill>
                  <a:srgbClr val="1E4E79"/>
                </a:solidFill>
                <a:latin typeface="Open Sans"/>
                <a:ea typeface="Open Sans"/>
                <a:cs typeface="Open Sans"/>
                <a:sym typeface="Open Sans"/>
              </a:rPr>
              <a:t>herkes</a:t>
            </a:r>
            <a:r>
              <a:rPr b="1" i="0" lang="en-GB" sz="1800" u="none" cap="none" strike="noStrike">
                <a:solidFill>
                  <a:srgbClr val="34C3E0"/>
                </a:solidFill>
                <a:latin typeface="Open Sans"/>
                <a:ea typeface="Open Sans"/>
                <a:cs typeface="Open Sans"/>
                <a:sym typeface="Open Sans"/>
              </a:rPr>
              <a:t> için faydaları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3" name="Google Shape;253;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54" name="Google Shape;254;p12"/>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GB" sz="1200" u="none" cap="none" strike="noStrike">
                <a:solidFill>
                  <a:srgbClr val="34C3E0"/>
                </a:solidFill>
                <a:latin typeface="Open Sans"/>
                <a:ea typeface="Open Sans"/>
                <a:cs typeface="Open Sans"/>
                <a:sym typeface="Open Sans"/>
              </a:rPr>
              <a:t>From UNESCO Recommendation on Open Educational Resources</a:t>
            </a:r>
            <a:br>
              <a:rPr b="1" i="0" lang="en-GB" sz="1200" u="none" cap="none" strike="noStrike">
                <a:solidFill>
                  <a:srgbClr val="34C3E0"/>
                </a:solidFill>
                <a:latin typeface="Open Sans"/>
                <a:ea typeface="Open Sans"/>
                <a:cs typeface="Open Sans"/>
                <a:sym typeface="Open Sans"/>
              </a:rPr>
            </a:b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55" name="Google Shape;255;p12"/>
          <p:cNvSpPr txBox="1"/>
          <p:nvPr/>
        </p:nvSpPr>
        <p:spPr>
          <a:xfrm>
            <a:off x="1765625" y="4356300"/>
            <a:ext cx="5644800" cy="517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Bilginin kilidini açın : </a:t>
            </a:r>
            <a:r>
              <a:rPr b="0" i="0" lang="en-GB" sz="1500" u="none" cap="none" strike="noStrike">
                <a:solidFill>
                  <a:srgbClr val="004993"/>
                </a:solidFill>
                <a:latin typeface="Open Sans"/>
                <a:ea typeface="Open Sans"/>
                <a:cs typeface="Open Sans"/>
                <a:sym typeface="Open Sans"/>
              </a:rPr>
              <a:t>Lisanslama yoluyla kısıtları kaldırılmış olan bilgi, ilgi alanları olan kişiler tarfından paylaşılır.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Bilgiyi transfer edin : </a:t>
            </a:r>
            <a:r>
              <a:rPr b="0" i="0" lang="en-GB" sz="1500" u="none" cap="none" strike="noStrike">
                <a:solidFill>
                  <a:srgbClr val="004993"/>
                </a:solidFill>
                <a:latin typeface="Open Sans"/>
                <a:ea typeface="Open Sans"/>
                <a:cs typeface="Open Sans"/>
                <a:sym typeface="Open Sans"/>
              </a:rPr>
              <a:t>Kamusal kaynaklarla elde edilen bilgi, halka açıktır, yeniden kullanılabilir, paylaşılabilir.</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Öğrenimi yaşam boyu hale getirin: </a:t>
            </a:r>
            <a:r>
              <a:rPr b="0" i="0" lang="en-GB" sz="1500" u="none" cap="none" strike="noStrike">
                <a:solidFill>
                  <a:srgbClr val="004993"/>
                </a:solidFill>
                <a:latin typeface="Open Sans"/>
                <a:ea typeface="Open Sans"/>
                <a:cs typeface="Open Sans"/>
                <a:sym typeface="Open Sans"/>
              </a:rPr>
              <a:t>Bilgileri taze tutmak ve öğrenimin devamlılığını sağlamak herkes için mümkün. Resmi, gayriresmi, yaygın mecralar arası boşlukları kapatmak fırsatlar yaratır.</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500">
                <a:solidFill>
                  <a:srgbClr val="004993"/>
                </a:solidFill>
                <a:latin typeface="Open Sans"/>
                <a:ea typeface="Open Sans"/>
                <a:cs typeface="Open Sans"/>
                <a:sym typeface="Open Sans"/>
              </a:rPr>
              <a:t>Eşitliği artırın: </a:t>
            </a:r>
            <a:r>
              <a:rPr lang="en-GB" sz="1500">
                <a:solidFill>
                  <a:srgbClr val="004993"/>
                </a:solidFill>
                <a:latin typeface="Open Sans"/>
                <a:ea typeface="Open Sans"/>
                <a:cs typeface="Open Sans"/>
                <a:sym typeface="Open Sans"/>
              </a:rPr>
              <a:t>Ücretsiz çevrimiçi kaynaklar, sosyal ve ekonomik durumlarından bağımsız olarak herkese aynı kalitede bilgi sunmayı kolaylaştırır.</a:t>
            </a:r>
            <a:endParaRPr i="0" sz="16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Çoğulculuk ve katılımcılığı destekleyin: </a:t>
            </a:r>
            <a:r>
              <a:rPr b="0" i="0" lang="en-GB" sz="1500" u="none" cap="none" strike="noStrike">
                <a:solidFill>
                  <a:srgbClr val="004993"/>
                </a:solidFill>
                <a:latin typeface="Open Sans"/>
                <a:ea typeface="Open Sans"/>
                <a:cs typeface="Open Sans"/>
                <a:sym typeface="Open Sans"/>
              </a:rPr>
              <a:t>İnternetten kolayca paylaşılabilen ve erişilebilen AEK farklı bakış açılarına aşina olmak için hari</a:t>
            </a:r>
            <a:r>
              <a:rPr b="0" i="0" lang="en-GB" sz="1500" u="none" cap="none" strike="noStrike">
                <a:solidFill>
                  <a:srgbClr val="004993"/>
                </a:solidFill>
                <a:latin typeface="Open Sans"/>
                <a:ea typeface="Open Sans"/>
                <a:cs typeface="Open Sans"/>
                <a:sym typeface="Open Sans"/>
              </a:rPr>
              <a:t>ka bir araçtır.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500">
                <a:solidFill>
                  <a:srgbClr val="004993"/>
                </a:solidFill>
                <a:latin typeface="Open Sans"/>
                <a:ea typeface="Open Sans"/>
                <a:cs typeface="Open Sans"/>
                <a:sym typeface="Open Sans"/>
              </a:rPr>
              <a:t>Vatandaş </a:t>
            </a:r>
            <a:r>
              <a:rPr b="1" i="0" lang="en-GB" sz="1500" u="none" cap="none" strike="noStrike">
                <a:solidFill>
                  <a:srgbClr val="004993"/>
                </a:solidFill>
                <a:latin typeface="Open Sans"/>
                <a:ea typeface="Open Sans"/>
                <a:cs typeface="Open Sans"/>
                <a:sym typeface="Open Sans"/>
              </a:rPr>
              <a:t>bilimini teşvik edin: </a:t>
            </a:r>
            <a:r>
              <a:rPr b="0" i="0" lang="en-GB" sz="1500" u="none" cap="none" strike="noStrike">
                <a:solidFill>
                  <a:srgbClr val="004993"/>
                </a:solidFill>
                <a:latin typeface="Open Sans"/>
                <a:ea typeface="Open Sans"/>
                <a:cs typeface="Open Sans"/>
                <a:sym typeface="Open Sans"/>
              </a:rPr>
              <a:t>Bilgi, herkes tarafından yaratılabilir.  Materyallerin erişilebilir olması bilgi ediniminin devamlılığını kolaylaştırır.</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182400" y="3899775"/>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193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1610400" y="4285550"/>
            <a:ext cx="5375100" cy="732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GB" sz="2200" u="none" cap="none" strike="noStrike">
                <a:solidFill>
                  <a:srgbClr val="34C3E0"/>
                </a:solidFill>
                <a:latin typeface="Open Sans"/>
                <a:ea typeface="Open Sans"/>
                <a:cs typeface="Open Sans"/>
                <a:sym typeface="Open Sans"/>
              </a:rPr>
              <a:t>Açık eğitimin </a:t>
            </a:r>
            <a:r>
              <a:rPr b="1" i="0" lang="en-GB" sz="2200" u="none" cap="none" strike="noStrike">
                <a:solidFill>
                  <a:srgbClr val="1E4E79"/>
                </a:solidFill>
                <a:latin typeface="Open Sans"/>
                <a:ea typeface="Open Sans"/>
                <a:cs typeface="Open Sans"/>
                <a:sym typeface="Open Sans"/>
              </a:rPr>
              <a:t>herkes</a:t>
            </a:r>
            <a:r>
              <a:rPr b="1" i="0" lang="en-GB" sz="2200" u="none" cap="none" strike="noStrike">
                <a:solidFill>
                  <a:srgbClr val="34C3E0"/>
                </a:solidFill>
                <a:latin typeface="Open Sans"/>
                <a:ea typeface="Open Sans"/>
                <a:cs typeface="Open Sans"/>
                <a:sym typeface="Open Sans"/>
              </a:rPr>
              <a:t> için faydaları</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004993"/>
              </a:solidFill>
              <a:latin typeface="Open Sans"/>
              <a:ea typeface="Open Sans"/>
              <a:cs typeface="Open Sans"/>
              <a:sym typeface="Open Sans"/>
            </a:endParaRPr>
          </a:p>
        </p:txBody>
      </p:sp>
      <p:sp>
        <p:nvSpPr>
          <p:cNvPr id="269" name="Google Shape;269;p13"/>
          <p:cNvSpPr txBox="1"/>
          <p:nvPr/>
        </p:nvSpPr>
        <p:spPr>
          <a:xfrm>
            <a:off x="2190675" y="5139300"/>
            <a:ext cx="4479300" cy="301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1800">
                <a:solidFill>
                  <a:srgbClr val="004993"/>
                </a:solidFill>
                <a:latin typeface="Open Sans"/>
                <a:ea typeface="Open Sans"/>
                <a:cs typeface="Open Sans"/>
                <a:sym typeface="Open Sans"/>
              </a:rPr>
              <a:t>Kaliteyi artırın: </a:t>
            </a:r>
            <a:r>
              <a:rPr lang="en-GB" sz="1800">
                <a:solidFill>
                  <a:srgbClr val="004993"/>
                </a:solidFill>
                <a:latin typeface="Open Sans"/>
                <a:ea typeface="Open Sans"/>
                <a:cs typeface="Open Sans"/>
                <a:sym typeface="Open Sans"/>
              </a:rPr>
              <a:t>Doğrulamak için soru soran herkes AEK kalitesini artırır. Erişim yoksa soru yoktur, soru yoksa şüphe yoktur. Şüphe yoksa gelişim yoktur.</a:t>
            </a:r>
            <a:endParaRPr sz="1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Sınırları aşın: </a:t>
            </a:r>
            <a:r>
              <a:rPr b="0" i="0" lang="en-GB" sz="1800" u="none" cap="none" strike="noStrike">
                <a:solidFill>
                  <a:srgbClr val="004993"/>
                </a:solidFill>
                <a:latin typeface="Open Sans"/>
                <a:ea typeface="Open Sans"/>
                <a:cs typeface="Open Sans"/>
                <a:sym typeface="Open Sans"/>
              </a:rPr>
              <a:t>AEK</a:t>
            </a:r>
            <a:r>
              <a:rPr b="1" i="0" lang="en-GB" sz="1800" u="none" cap="none" strike="noStrike">
                <a:solidFill>
                  <a:srgbClr val="004993"/>
                </a:solidFill>
                <a:latin typeface="Open Sans"/>
                <a:ea typeface="Open Sans"/>
                <a:cs typeface="Open Sans"/>
                <a:sym typeface="Open Sans"/>
              </a:rPr>
              <a:t> </a:t>
            </a:r>
            <a:r>
              <a:rPr b="0" i="0" lang="en-GB" sz="1800" u="none" cap="none" strike="noStrike">
                <a:solidFill>
                  <a:srgbClr val="004993"/>
                </a:solidFill>
                <a:latin typeface="Open Sans"/>
                <a:ea typeface="Open Sans"/>
                <a:cs typeface="Open Sans"/>
                <a:sym typeface="Open Sans"/>
              </a:rPr>
              <a:t>sınırların ötesinde bilgi paylaşmanın ve bu birikimle yerel uyarlamalar yapmanın harika bir yoludur. </a:t>
            </a:r>
            <a:endParaRPr b="0" i="0" sz="1800" u="none" cap="none" strike="noStrike">
              <a:solidFill>
                <a:srgbClr val="000000"/>
              </a:solidFill>
              <a:latin typeface="Arial"/>
              <a:ea typeface="Arial"/>
              <a:cs typeface="Arial"/>
              <a:sym typeface="Arial"/>
            </a:endParaRPr>
          </a:p>
        </p:txBody>
      </p:sp>
      <p:sp>
        <p:nvSpPr>
          <p:cNvPr id="270" name="Google Shape;270;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71" name="Google Shape;271;p13"/>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GB" sz="1200" u="none" cap="none" strike="noStrike">
                <a:solidFill>
                  <a:srgbClr val="34C3E0"/>
                </a:solidFill>
                <a:latin typeface="Open Sans"/>
                <a:ea typeface="Open Sans"/>
                <a:cs typeface="Open Sans"/>
                <a:sym typeface="Open Sans"/>
              </a:rPr>
              <a:t>From UNESCO Recommendation on Open Educational Resources</a:t>
            </a:r>
            <a:br>
              <a:rPr b="1" i="0" lang="en-GB" sz="1200" u="none" cap="none" strike="noStrike">
                <a:solidFill>
                  <a:srgbClr val="34C3E0"/>
                </a:solidFill>
                <a:latin typeface="Open Sans"/>
                <a:ea typeface="Open Sans"/>
                <a:cs typeface="Open Sans"/>
                <a:sym typeface="Open Sans"/>
              </a:rPr>
            </a:b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72" name="Google Shape;272;p13"/>
          <p:cNvSpPr/>
          <p:nvPr/>
        </p:nvSpPr>
        <p:spPr>
          <a:xfrm>
            <a:off x="-12388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119568dc55_0_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3119568dc55_0_1"/>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3119568dc55_0_1"/>
          <p:cNvSpPr/>
          <p:nvPr/>
        </p:nvSpPr>
        <p:spPr>
          <a:xfrm>
            <a:off x="2412525" y="22954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3119568dc55_0_1"/>
          <p:cNvSpPr/>
          <p:nvPr/>
        </p:nvSpPr>
        <p:spPr>
          <a:xfrm>
            <a:off x="-1284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3119568dc55_0_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3119568dc55_0_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3119568dc55_0_1"/>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3119568dc55_0_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3119568dc55_0_1"/>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3119568dc55_0_1"/>
          <p:cNvSpPr txBox="1"/>
          <p:nvPr/>
        </p:nvSpPr>
        <p:spPr>
          <a:xfrm>
            <a:off x="1526075" y="4129000"/>
            <a:ext cx="5799600" cy="540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lang="en-GB" sz="1200">
                <a:solidFill>
                  <a:srgbClr val="004993"/>
                </a:solidFill>
                <a:latin typeface="Open Sans"/>
                <a:ea typeface="Open Sans"/>
                <a:cs typeface="Open Sans"/>
                <a:sym typeface="Open Sans"/>
              </a:rPr>
              <a:t>Mesleki gelişimi destekleyin: </a:t>
            </a:r>
            <a:r>
              <a:rPr lang="en-GB" sz="1200">
                <a:solidFill>
                  <a:srgbClr val="004993"/>
                </a:solidFill>
                <a:latin typeface="Open Sans"/>
                <a:ea typeface="Open Sans"/>
                <a:cs typeface="Open Sans"/>
                <a:sym typeface="Open Sans"/>
              </a:rPr>
              <a:t>Kütüphane, kurumsal, ulusal veya uluslararası düzeyde OER ve OE yönetişimi ile ilgilenmek, “geleneksel” veya daha yerleşik uzmanlık alanlarının (örneğin, koleksiyon oluşturma, metadata vb.) dışında bir profesyonel gelişim fırsatı ve büyüme yolu olarak kullanılabilir.</a:t>
            </a:r>
            <a:endParaRPr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GB" sz="1200">
                <a:solidFill>
                  <a:srgbClr val="004993"/>
                </a:solidFill>
                <a:latin typeface="Open Sans"/>
                <a:ea typeface="Open Sans"/>
                <a:cs typeface="Open Sans"/>
                <a:sym typeface="Open Sans"/>
              </a:rPr>
              <a:t>Değerli ortaklar olarak tanının: </a:t>
            </a:r>
            <a:r>
              <a:rPr lang="en-GB" sz="1200">
                <a:solidFill>
                  <a:srgbClr val="004993"/>
                </a:solidFill>
                <a:latin typeface="Open Sans"/>
                <a:ea typeface="Open Sans"/>
                <a:cs typeface="Open Sans"/>
                <a:sym typeface="Open Sans"/>
              </a:rPr>
              <a:t>Açık pedagoji ve açık lisanslar konusundaki uzmanlıkları sayesinde kütüphaneciler, eğitimciler ve araştırmacılar tarafından güvenilir eğitim kaynakları bulma, uyarlama ve yaratma konusunda güvenilir ortaklar olarak kabul edilir.</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GB" sz="1200">
                <a:solidFill>
                  <a:srgbClr val="004993"/>
                </a:solidFill>
                <a:latin typeface="Open Sans"/>
                <a:ea typeface="Open Sans"/>
                <a:cs typeface="Open Sans"/>
                <a:sym typeface="Open Sans"/>
              </a:rPr>
              <a:t>Açık bilim ile sinerji geliştirin: </a:t>
            </a:r>
            <a:r>
              <a:rPr lang="en-GB" sz="1200">
                <a:solidFill>
                  <a:srgbClr val="004993"/>
                </a:solidFill>
                <a:latin typeface="Open Sans"/>
                <a:ea typeface="Open Sans"/>
                <a:cs typeface="Open Sans"/>
                <a:sym typeface="Open Sans"/>
              </a:rPr>
              <a:t>Açık Bilim ve Açık Eğitim genellikle birbirinden ayrıdır ve bilgi farklı profesyoneller tarafından elde edilir. Kütüphaneciler bu iki alanı Açık'a daha bütüncül bir yaklaşımla bağlayabilir ve kurum/akademik topluluk içinde açık bir kültürü teşvik edebilir.</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GB" sz="1200">
                <a:solidFill>
                  <a:srgbClr val="004993"/>
                </a:solidFill>
                <a:latin typeface="Open Sans"/>
                <a:ea typeface="Open Sans"/>
                <a:cs typeface="Open Sans"/>
                <a:sym typeface="Open Sans"/>
              </a:rPr>
              <a:t>İşbirliğini ve bilgi paylaşımını teşvik edin: </a:t>
            </a:r>
            <a:r>
              <a:rPr lang="en-GB" sz="1200">
                <a:solidFill>
                  <a:srgbClr val="004993"/>
                </a:solidFill>
                <a:latin typeface="Open Sans"/>
                <a:ea typeface="Open Sans"/>
                <a:cs typeface="Open Sans"/>
                <a:sym typeface="Open Sans"/>
              </a:rPr>
              <a:t>Kütüphaneciler, açık kaynakların küratörlüğünü yaparak, açık eğitim konularında eğitim oturumları ve atölye çalışmaları düzenleyerek ve Açık Eğitim uygulama topluluklarını teşvik ederek işbirliğini kolaylaştırmada temel bir rol oynar ve bu sayede kendi profesyonel ağlarını da genişletirler.</a:t>
            </a:r>
            <a:endParaRPr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GB" sz="1200">
                <a:solidFill>
                  <a:srgbClr val="004993"/>
                </a:solidFill>
                <a:latin typeface="Open Sans"/>
                <a:ea typeface="Open Sans"/>
                <a:cs typeface="Open Sans"/>
                <a:sym typeface="Open Sans"/>
              </a:rPr>
              <a:t>Maliyetleri azaltın: </a:t>
            </a:r>
            <a:r>
              <a:rPr lang="en-GB" sz="1200">
                <a:solidFill>
                  <a:srgbClr val="004993"/>
                </a:solidFill>
                <a:latin typeface="Open Sans"/>
                <a:ea typeface="Open Sans"/>
                <a:cs typeface="Open Sans"/>
                <a:sym typeface="Open Sans"/>
              </a:rPr>
              <a:t>Ticari yayınlar için pahalı ve kısıtlayıcı lisansların satın alınmasında, ayrıca öğretmenlere ve öğrencilere sınıfta kullanılan bilgi kaynakları için AEK alternatifleri önerirken kütüphane bütçelerinden tasarruf sağlar. Bu fayda, uzun vadede kütüphane ve üniversite bütçelerinin Açık Erişime Geçişine katkıda bulunur.</a:t>
            </a:r>
            <a:endParaRPr i="0" sz="1200" u="none" cap="none" strike="noStrike">
              <a:solidFill>
                <a:srgbClr val="004993"/>
              </a:solidFill>
              <a:latin typeface="Open Sans"/>
              <a:ea typeface="Open Sans"/>
              <a:cs typeface="Open Sans"/>
              <a:sym typeface="Open Sans"/>
            </a:endParaRPr>
          </a:p>
        </p:txBody>
      </p:sp>
      <p:sp>
        <p:nvSpPr>
          <p:cNvPr id="287" name="Google Shape;287;g3119568dc55_0_1"/>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GB" sz="1800">
                <a:solidFill>
                  <a:schemeClr val="accent2"/>
                </a:solidFill>
                <a:latin typeface="Open Sans"/>
                <a:ea typeface="Open Sans"/>
                <a:cs typeface="Open Sans"/>
                <a:sym typeface="Open Sans"/>
              </a:rPr>
              <a:t>Açık </a:t>
            </a:r>
            <a:r>
              <a:rPr b="1" lang="en-GB" sz="1800">
                <a:solidFill>
                  <a:srgbClr val="004993"/>
                </a:solidFill>
                <a:latin typeface="Open Sans"/>
                <a:ea typeface="Open Sans"/>
                <a:cs typeface="Open Sans"/>
                <a:sym typeface="Open Sans"/>
              </a:rPr>
              <a:t>eğitimin kütüphaneciler </a:t>
            </a:r>
            <a:r>
              <a:rPr b="1" lang="en-GB" sz="1800">
                <a:solidFill>
                  <a:schemeClr val="accent2"/>
                </a:solidFill>
                <a:latin typeface="Open Sans"/>
                <a:ea typeface="Open Sans"/>
                <a:cs typeface="Open Sans"/>
                <a:sym typeface="Open Sans"/>
              </a:rPr>
              <a:t>için</a:t>
            </a:r>
            <a:r>
              <a:rPr b="1" i="0" lang="en-GB" sz="1800" u="none" cap="none" strike="noStrike">
                <a:solidFill>
                  <a:srgbClr val="004993"/>
                </a:solidFill>
                <a:latin typeface="Open Sans"/>
                <a:ea typeface="Open Sans"/>
                <a:cs typeface="Open Sans"/>
                <a:sym typeface="Open Sans"/>
              </a:rPr>
              <a:t> </a:t>
            </a:r>
            <a:r>
              <a:rPr b="1" lang="en-GB" sz="1800">
                <a:solidFill>
                  <a:schemeClr val="accent2"/>
                </a:solidFill>
                <a:latin typeface="Open Sans"/>
                <a:ea typeface="Open Sans"/>
                <a:cs typeface="Open Sans"/>
                <a:sym typeface="Open Sans"/>
              </a:rPr>
              <a:t>f</a:t>
            </a:r>
            <a:r>
              <a:rPr b="1" lang="en-GB" sz="1800">
                <a:solidFill>
                  <a:schemeClr val="accent2"/>
                </a:solidFill>
                <a:latin typeface="Open Sans"/>
                <a:ea typeface="Open Sans"/>
                <a:cs typeface="Open Sans"/>
                <a:sym typeface="Open Sans"/>
              </a:rPr>
              <a:t>aydaları</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3119568dc55_0_15"/>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3119568dc55_0_15"/>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3119568dc55_0_15"/>
          <p:cNvSpPr/>
          <p:nvPr/>
        </p:nvSpPr>
        <p:spPr>
          <a:xfrm>
            <a:off x="2412525" y="22954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3119568dc55_0_15"/>
          <p:cNvSpPr/>
          <p:nvPr/>
        </p:nvSpPr>
        <p:spPr>
          <a:xfrm>
            <a:off x="-1284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3119568dc55_0_15"/>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3119568dc55_0_1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3119568dc55_0_15"/>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3119568dc55_0_1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3119568dc55_0_15"/>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3119568dc55_0_15"/>
          <p:cNvSpPr txBox="1"/>
          <p:nvPr/>
        </p:nvSpPr>
        <p:spPr>
          <a:xfrm>
            <a:off x="1526075" y="4129000"/>
            <a:ext cx="5799600" cy="557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Yeni kütüphanecileri mesleğe çekin: </a:t>
            </a:r>
            <a:r>
              <a:rPr lang="en-GB">
                <a:solidFill>
                  <a:srgbClr val="004993"/>
                </a:solidFill>
                <a:latin typeface="Open Sans"/>
                <a:ea typeface="Open Sans"/>
                <a:cs typeface="Open Sans"/>
                <a:sym typeface="Open Sans"/>
              </a:rPr>
              <a:t>Açık Eğitim ve sosyal adalet arasındaki güçlü bağ, kütüphaneciliği yeni profesyoneller ve yeni kütüphaneci grupları için cazip bir kariyer seçeneği haline getirir.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Tanınırlığı artırın: </a:t>
            </a:r>
            <a:r>
              <a:rPr lang="en-GB">
                <a:solidFill>
                  <a:srgbClr val="004993"/>
                </a:solidFill>
                <a:latin typeface="Open Sans"/>
                <a:ea typeface="Open Sans"/>
                <a:cs typeface="Open Sans"/>
                <a:sym typeface="Open Sans"/>
              </a:rPr>
              <a:t>AEK geliştiricileri ve kullanımını kolaylaştıranlar, açıklığı ve diğer evrensel değerleri savunan çalışmalarıyla dünya çapında itibar kazanır.Eğitim materyallerinin küratörleri olarak kütüphanecilerin/bilgi uzmanlarının zaten değerli olan rolü, AEK ile daha da öne çıkar.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Etkiyi ve erişimi artırın: </a:t>
            </a:r>
            <a:r>
              <a:rPr lang="en-GB">
                <a:solidFill>
                  <a:srgbClr val="004993"/>
                </a:solidFill>
                <a:latin typeface="Open Sans"/>
                <a:ea typeface="Open Sans"/>
                <a:cs typeface="Open Sans"/>
                <a:sym typeface="Open Sans"/>
              </a:rPr>
              <a:t>Kütüphanecilerin erişim ve etkilerinin kendi kurumlarının ötesine geçmesine yardımcı olur.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SKA'lere ulaşılmasına katkıda bulunun: </a:t>
            </a:r>
            <a:r>
              <a:rPr lang="en-GB">
                <a:solidFill>
                  <a:srgbClr val="004993"/>
                </a:solidFill>
                <a:latin typeface="Open Sans"/>
                <a:ea typeface="Open Sans"/>
                <a:cs typeface="Open Sans"/>
                <a:sym typeface="Open Sans"/>
              </a:rPr>
              <a:t>SKA'lara ulaşılmasına daha somut ve ölçülebilir bir katkıda bulunmaya yardımcı olur.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EÇK stratejisi ile uyum sağlayın: </a:t>
            </a:r>
            <a:r>
              <a:rPr lang="en-GB">
                <a:solidFill>
                  <a:srgbClr val="004993"/>
                </a:solidFill>
                <a:latin typeface="Open Sans"/>
                <a:ea typeface="Open Sans"/>
                <a:cs typeface="Open Sans"/>
                <a:sym typeface="Open Sans"/>
              </a:rPr>
              <a:t>Kütüphaneciler, öğrenme ortamlarının herkes için erişilebilir ve kapsayıcı olmasını sağlayarak Eşitlik, Çeşitlilik ve Kapsayıcılık hedeflerini ilerletmek için Açık Eğitimi stratejik bir araç olarak kullanır</a:t>
            </a:r>
            <a:r>
              <a:rPr b="1" lang="en-GB">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GB">
                <a:solidFill>
                  <a:srgbClr val="004993"/>
                </a:solidFill>
                <a:latin typeface="Open Sans"/>
                <a:ea typeface="Open Sans"/>
                <a:cs typeface="Open Sans"/>
                <a:sym typeface="Open Sans"/>
              </a:rPr>
              <a:t>Meslektaşlarınızı destekleyin ve meslektaşlarınız tarafından desteklenin: </a:t>
            </a:r>
            <a:r>
              <a:rPr lang="en-GB">
                <a:solidFill>
                  <a:srgbClr val="004993"/>
                </a:solidFill>
                <a:latin typeface="Open Sans"/>
                <a:ea typeface="Open Sans"/>
                <a:cs typeface="Open Sans"/>
                <a:sym typeface="Open Sans"/>
              </a:rPr>
              <a:t>Kütüphaneciler, çeşitli eğitim fırsatları sunarak ve toplulukları içinde karşılıklı desteği teşvik ederek yaşam boyu öğrenmeyi geliştirir.</a:t>
            </a:r>
            <a:endParaRPr i="0" sz="1400" u="none" cap="none" strike="noStrike">
              <a:solidFill>
                <a:srgbClr val="004993"/>
              </a:solidFill>
              <a:latin typeface="Open Sans"/>
              <a:ea typeface="Open Sans"/>
              <a:cs typeface="Open Sans"/>
              <a:sym typeface="Open Sans"/>
            </a:endParaRPr>
          </a:p>
        </p:txBody>
      </p:sp>
      <p:sp>
        <p:nvSpPr>
          <p:cNvPr id="302" name="Google Shape;302;g3119568dc55_0_15"/>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GB" sz="1800">
                <a:solidFill>
                  <a:schemeClr val="accent2"/>
                </a:solidFill>
                <a:latin typeface="Open Sans"/>
                <a:ea typeface="Open Sans"/>
                <a:cs typeface="Open Sans"/>
                <a:sym typeface="Open Sans"/>
              </a:rPr>
              <a:t>Açık </a:t>
            </a:r>
            <a:r>
              <a:rPr b="1" lang="en-GB" sz="1800">
                <a:solidFill>
                  <a:srgbClr val="004993"/>
                </a:solidFill>
                <a:latin typeface="Open Sans"/>
                <a:ea typeface="Open Sans"/>
                <a:cs typeface="Open Sans"/>
                <a:sym typeface="Open Sans"/>
              </a:rPr>
              <a:t>eğitimin kütüphaneciler </a:t>
            </a:r>
            <a:r>
              <a:rPr b="1" lang="en-GB" sz="1800">
                <a:solidFill>
                  <a:schemeClr val="accent2"/>
                </a:solidFill>
                <a:latin typeface="Open Sans"/>
                <a:ea typeface="Open Sans"/>
                <a:cs typeface="Open Sans"/>
                <a:sym typeface="Open Sans"/>
              </a:rPr>
              <a:t>için</a:t>
            </a:r>
            <a:r>
              <a:rPr b="1" lang="en-GB" sz="1800">
                <a:solidFill>
                  <a:srgbClr val="004993"/>
                </a:solidFill>
                <a:latin typeface="Open Sans"/>
                <a:ea typeface="Open Sans"/>
                <a:cs typeface="Open Sans"/>
                <a:sym typeface="Open Sans"/>
              </a:rPr>
              <a:t> </a:t>
            </a:r>
            <a:r>
              <a:rPr b="1" lang="en-GB" sz="1800">
                <a:solidFill>
                  <a:schemeClr val="accent2"/>
                </a:solidFill>
                <a:latin typeface="Open Sans"/>
                <a:ea typeface="Open Sans"/>
                <a:cs typeface="Open Sans"/>
                <a:sym typeface="Open Sans"/>
              </a:rPr>
              <a:t>faydaları</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1173e363181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1173e363181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GB" sz="6000" u="none" cap="none" strike="noStrike">
                <a:solidFill>
                  <a:schemeClr val="lt1"/>
                </a:solidFill>
                <a:latin typeface="Calibri"/>
                <a:ea typeface="Calibri"/>
                <a:cs typeface="Calibri"/>
                <a:sym typeface="Calibri"/>
              </a:rPr>
              <a:t>OER</a:t>
            </a:r>
            <a:br>
              <a:rPr b="1" i="0" lang="en-GB" sz="6000" u="none" cap="none" strike="noStrike">
                <a:solidFill>
                  <a:schemeClr val="lt1"/>
                </a:solidFill>
                <a:latin typeface="Calibri"/>
                <a:ea typeface="Calibri"/>
                <a:cs typeface="Calibri"/>
                <a:sym typeface="Calibri"/>
              </a:rPr>
            </a:br>
            <a:r>
              <a:rPr b="0" i="0" lang="en-GB"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pic>
        <p:nvPicPr>
          <p:cNvPr id="309" name="Google Shape;309;g1173e363181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0" name="Google Shape;310;g1173e363181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1" name="Google Shape;311;g1173e363181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2" name="Google Shape;312;g1173e363181_0_0"/>
          <p:cNvSpPr txBox="1"/>
          <p:nvPr/>
        </p:nvSpPr>
        <p:spPr>
          <a:xfrm>
            <a:off x="570900" y="5434475"/>
            <a:ext cx="6418200" cy="1770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“Turkish_OE Benefits - ENOEL Toolkit” is an adaptation of “An ENOEL Toolkit” (version 4) published as of </a:t>
            </a:r>
            <a:r>
              <a:rPr lang="en-GB" sz="1000">
                <a:latin typeface="Open Sans"/>
                <a:ea typeface="Open Sans"/>
                <a:cs typeface="Open Sans"/>
                <a:sym typeface="Open Sans"/>
              </a:rPr>
              <a:t>September 2024</a:t>
            </a:r>
            <a:r>
              <a:rPr b="0" i="0" lang="en-GB" sz="1000" u="none" cap="none" strike="noStrike">
                <a:solidFill>
                  <a:srgbClr val="000000"/>
                </a:solidFill>
                <a:latin typeface="Open Sans"/>
                <a:ea typeface="Open Sans"/>
                <a:cs typeface="Open Sans"/>
                <a:sym typeface="Open Sans"/>
              </a:rPr>
              <a:t> </a:t>
            </a:r>
            <a:r>
              <a:rPr b="0" i="0" lang="en-GB"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b="0" i="0" lang="en-GB" sz="1000" u="none" cap="none" strike="noStrike">
                <a:solidFill>
                  <a:srgbClr val="000000"/>
                </a:solidFill>
                <a:latin typeface="Open Sans"/>
                <a:ea typeface="Open Sans"/>
                <a:cs typeface="Open Sans"/>
                <a:sym typeface="Open Sans"/>
              </a:rPr>
              <a:t> (the “Original Work”), licensed by</a:t>
            </a:r>
            <a:r>
              <a:rPr b="0" i="0" lang="en-GB"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GB"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GB" sz="1000" u="none" cap="none" strike="noStrike">
                <a:solidFill>
                  <a:srgbClr val="000000"/>
                </a:solidFill>
                <a:latin typeface="Open Sans"/>
                <a:ea typeface="Open Sans"/>
                <a:cs typeface="Open Sans"/>
                <a:sym typeface="Open Sans"/>
              </a:rPr>
              <a:t> (curated by </a:t>
            </a:r>
            <a:r>
              <a:rPr b="0" i="0" lang="en-GB"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GB" sz="1000" u="none" cap="none" strike="noStrike">
                <a:solidFill>
                  <a:srgbClr val="333333"/>
                </a:solidFill>
                <a:latin typeface="Open Sans"/>
                <a:ea typeface="Open Sans"/>
                <a:cs typeface="Open Sans"/>
                <a:sym typeface="Open Sans"/>
              </a:rPr>
              <a:t>) </a:t>
            </a:r>
            <a:r>
              <a:rPr b="0" i="0" lang="en-GB" sz="1000" u="none" cap="none" strike="noStrike">
                <a:solidFill>
                  <a:srgbClr val="000000"/>
                </a:solidFill>
                <a:latin typeface="Open Sans"/>
                <a:ea typeface="Open Sans"/>
                <a:cs typeface="Open Sans"/>
                <a:sym typeface="Open Sans"/>
              </a:rPr>
              <a:t>under a </a:t>
            </a:r>
            <a:r>
              <a:rPr b="0" i="0" lang="en-GB"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This adaptation is made and published by SPARC EUROPE (the “Adapter”) under a </a:t>
            </a:r>
            <a:r>
              <a:rPr b="0" i="0" lang="en-GB"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Turkish.”</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Special thanks to Burcu Bulut, Serap Özyrut, Mehmet Manyas, and Balkan Talu for the Turkish translation.</a:t>
            </a:r>
            <a:endParaRPr b="0" i="0" sz="1000" u="none" cap="none" strike="noStrike">
              <a:solidFill>
                <a:srgbClr val="000000"/>
              </a:solidFill>
              <a:latin typeface="Open Sans"/>
              <a:ea typeface="Open Sans"/>
              <a:cs typeface="Open Sans"/>
              <a:sym typeface="Open Sans"/>
            </a:endParaRPr>
          </a:p>
        </p:txBody>
      </p:sp>
      <p:sp>
        <p:nvSpPr>
          <p:cNvPr id="313" name="Google Shape;313;g1173e363181_0_0"/>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lang="en-GB" sz="4600">
                <a:solidFill>
                  <a:srgbClr val="004993"/>
                </a:solidFill>
                <a:latin typeface="Open Sans"/>
                <a:ea typeface="Open Sans"/>
                <a:cs typeface="Open Sans"/>
                <a:sym typeface="Open Sans"/>
              </a:rPr>
              <a:t>ENOEL </a:t>
            </a:r>
            <a:r>
              <a:rPr b="1" lang="en-GB" sz="4600">
                <a:solidFill>
                  <a:srgbClr val="004993"/>
                </a:solidFill>
                <a:latin typeface="Open Sans"/>
                <a:ea typeface="Open Sans"/>
                <a:cs typeface="Open Sans"/>
                <a:sym typeface="Open Sans"/>
              </a:rPr>
              <a:t>EĞITIM SETI</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350075" y="1637100"/>
            <a:ext cx="6928500" cy="833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GB">
                <a:solidFill>
                  <a:srgbClr val="004993"/>
                </a:solidFill>
                <a:latin typeface="Open Sans"/>
                <a:ea typeface="Open Sans"/>
                <a:cs typeface="Open Sans"/>
                <a:sym typeface="Open Sans"/>
              </a:rPr>
              <a:t>Bu eğitim setinin araçları (slaytlar, broşürler ve kartlar) Avrupa Açık Eğitim Kütüphanecileri Ağı (the </a:t>
            </a:r>
            <a:r>
              <a:rPr lang="en-GB" u="sng">
                <a:solidFill>
                  <a:schemeClr val="hlink"/>
                </a:solidFill>
                <a:latin typeface="Open Sans"/>
                <a:ea typeface="Open Sans"/>
                <a:cs typeface="Open Sans"/>
                <a:sym typeface="Open Sans"/>
                <a:hlinkClick r:id="rId3"/>
              </a:rPr>
              <a:t>European Network of Open Education Librarians</a:t>
            </a:r>
            <a:r>
              <a:rPr lang="en-GB">
                <a:solidFill>
                  <a:srgbClr val="004993"/>
                </a:solidFill>
                <a:latin typeface="Open Sans"/>
                <a:ea typeface="Open Sans"/>
                <a:cs typeface="Open Sans"/>
                <a:sym typeface="Open Sans"/>
              </a:rPr>
              <a:t>, ENOEL) tarafından hazırlanmıştır. </a:t>
            </a:r>
            <a:r>
              <a:rPr b="0" i="0" lang="en-GB" sz="1400" u="none" cap="none" strike="noStrike">
                <a:solidFill>
                  <a:srgbClr val="004993"/>
                </a:solidFill>
                <a:latin typeface="Open Sans"/>
                <a:ea typeface="Open Sans"/>
                <a:cs typeface="Open Sans"/>
                <a:sym typeface="Open Sans"/>
              </a:rPr>
              <a:t>Eğitim seti </a:t>
            </a:r>
            <a:r>
              <a:rPr lang="en-GB">
                <a:solidFill>
                  <a:srgbClr val="004993"/>
                </a:solidFill>
                <a:latin typeface="Open Sans"/>
                <a:ea typeface="Open Sans"/>
                <a:cs typeface="Open Sans"/>
                <a:sym typeface="Open Sans"/>
              </a:rPr>
              <a:t>Açık Eğitim'in önemi konusunda farkındalığı artırmaya yardımcı olm</a:t>
            </a:r>
            <a:r>
              <a:rPr lang="en-GB">
                <a:solidFill>
                  <a:srgbClr val="2A6496"/>
                </a:solidFill>
                <a:latin typeface="Open Sans"/>
                <a:ea typeface="Open Sans"/>
                <a:cs typeface="Open Sans"/>
                <a:sym typeface="Open Sans"/>
              </a:rPr>
              <a:t>ayı amaçlamakta ve öğrenciler, öğretmenler, kurumlar, toplum ve kütüphaneciler için faydalarına işaret etmektedir.</a:t>
            </a:r>
            <a:endParaRPr>
              <a:solidFill>
                <a:srgbClr val="2A6496"/>
              </a:solidFill>
              <a:latin typeface="Open Sans"/>
              <a:ea typeface="Open Sans"/>
              <a:cs typeface="Open Sans"/>
              <a:sym typeface="Open Sans"/>
            </a:endParaRPr>
          </a:p>
          <a:p>
            <a:pPr indent="0" lvl="0" marL="0" rtl="0" algn="l">
              <a:spcBef>
                <a:spcPts val="0"/>
              </a:spcBef>
              <a:spcAft>
                <a:spcPts val="0"/>
              </a:spcAft>
              <a:buClr>
                <a:schemeClr val="dk1"/>
              </a:buClr>
              <a:buSzPts val="14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4993"/>
                </a:solidFill>
                <a:latin typeface="Open Sans"/>
                <a:ea typeface="Open Sans"/>
                <a:cs typeface="Open Sans"/>
                <a:sym typeface="Open Sans"/>
              </a:rPr>
              <a:t>Bu sunum </a:t>
            </a:r>
            <a:r>
              <a:rPr b="1" i="0" lang="en-GB" sz="1400" u="none" cap="none" strike="noStrike">
                <a:solidFill>
                  <a:srgbClr val="004993"/>
                </a:solidFill>
                <a:latin typeface="Open Sans"/>
                <a:ea typeface="Open Sans"/>
                <a:cs typeface="Open Sans"/>
                <a:sym typeface="Open Sans"/>
              </a:rPr>
              <a:t>broşür şablonlarını </a:t>
            </a:r>
            <a:r>
              <a:rPr b="0" i="0" lang="en-GB" sz="1400" u="none" cap="none" strike="noStrike">
                <a:solidFill>
                  <a:srgbClr val="004993"/>
                </a:solidFill>
                <a:latin typeface="Open Sans"/>
                <a:ea typeface="Open Sans"/>
                <a:cs typeface="Open Sans"/>
                <a:sym typeface="Open Sans"/>
              </a:rPr>
              <a:t>içerir.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İsterseniz şablonları değiştirmeden veya kendi özel ihtiyaçlarınıza göre uyarlayabilirsiniz.</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Şablonu uyarlamadan kullanırken, </a:t>
            </a:r>
            <a:r>
              <a:rPr b="0" i="0" lang="en-GB" sz="1300" u="none" cap="none" strike="noStrike">
                <a:solidFill>
                  <a:srgbClr val="004993"/>
                </a:solidFill>
                <a:latin typeface="Open Sans"/>
                <a:ea typeface="Open Sans"/>
                <a:cs typeface="Open Sans"/>
                <a:sym typeface="Open Sans"/>
              </a:rPr>
              <a:t>sunumun tamamını ya da kullanmak istediğiniz tek bir slaytı indirmeniz yeterlidir.</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Eğer sunumu ihtiyaçlarınıza göre uyarlamak istiyorsanız şunları yapmanız gerekir:</a:t>
            </a:r>
            <a:endParaRPr b="0" i="0" sz="1500" u="none" cap="none" strike="noStrike">
              <a:solidFill>
                <a:srgbClr val="000000"/>
              </a:solidFill>
              <a:latin typeface="Arial"/>
              <a:ea typeface="Arial"/>
              <a:cs typeface="Arial"/>
              <a:sym typeface="Arial"/>
            </a:endParaRPr>
          </a:p>
          <a:p>
            <a:pPr indent="-311150" lvl="0" marL="457200" marR="0" rtl="0" algn="l">
              <a:lnSpc>
                <a:spcPct val="115000"/>
              </a:lnSpc>
              <a:spcBef>
                <a:spcPts val="0"/>
              </a:spcBef>
              <a:spcAft>
                <a:spcPts val="0"/>
              </a:spcAft>
              <a:buClr>
                <a:srgbClr val="004993"/>
              </a:buClr>
              <a:buSzPts val="1300"/>
              <a:buFont typeface="Open Sans"/>
              <a:buChar char="-"/>
            </a:pPr>
            <a:r>
              <a:rPr b="0" i="0" lang="en-GB" sz="1300" u="none" cap="none" strike="noStrike">
                <a:solidFill>
                  <a:srgbClr val="004993"/>
                </a:solidFill>
                <a:latin typeface="Open Sans"/>
                <a:ea typeface="Open Sans"/>
                <a:cs typeface="Open Sans"/>
                <a:sym typeface="Open Sans"/>
              </a:rPr>
              <a:t>Sunumu indirin</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b="0" i="0" lang="en-GB" sz="1300" u="none" cap="none" strike="noStrike">
                <a:solidFill>
                  <a:srgbClr val="004993"/>
                </a:solidFill>
                <a:latin typeface="Open Sans"/>
                <a:ea typeface="Open Sans"/>
                <a:cs typeface="Open Sans"/>
                <a:sym typeface="Open Sans"/>
              </a:rPr>
              <a:t>İhtiyaçlarınıza göre uyarlayın (kuruluşunuzun logosounu ekleyin, uygun olduğunu düşündüğünüz değişiklikleri yapın)</a:t>
            </a:r>
            <a:endParaRPr b="0" i="0" sz="1500" u="none" cap="none" strike="noStrike">
              <a:solidFill>
                <a:srgbClr val="000000"/>
              </a:solidFill>
              <a:latin typeface="Arial"/>
              <a:ea typeface="Arial"/>
              <a:cs typeface="Arial"/>
              <a:sym typeface="Arial"/>
            </a:endParaRPr>
          </a:p>
          <a:p>
            <a:pPr indent="-311150" lvl="0" marL="457200" marR="0" rtl="0" algn="l">
              <a:lnSpc>
                <a:spcPct val="115000"/>
              </a:lnSpc>
              <a:spcBef>
                <a:spcPts val="0"/>
              </a:spcBef>
              <a:spcAft>
                <a:spcPts val="0"/>
              </a:spcAft>
              <a:buClr>
                <a:srgbClr val="004993"/>
              </a:buClr>
              <a:buSzPts val="1300"/>
              <a:buFont typeface="Open Sans"/>
              <a:buChar char="-"/>
            </a:pPr>
            <a:r>
              <a:rPr b="0" i="0" lang="en-GB" sz="1300" u="none" cap="none" strike="noStrike">
                <a:solidFill>
                  <a:srgbClr val="004993"/>
                </a:solidFill>
                <a:latin typeface="Open Sans"/>
                <a:ea typeface="Open Sans"/>
                <a:cs typeface="Open Sans"/>
                <a:sym typeface="Open Sans"/>
              </a:rPr>
              <a:t>"Uyarladığınız versiyonun şu notu içerdiğinden emin olun. “Bu çalışma [dosya adı, (örneğin Turkish_2. OE Benefits – ENOEL Leaflets)] eğitim setinden uyarlanmıştır. [Orjinal kaynak için</a:t>
            </a:r>
            <a:r>
              <a:rPr lang="en-GB" sz="1300">
                <a:solidFill>
                  <a:srgbClr val="004993"/>
                </a:solidFill>
                <a:latin typeface="Open Sans"/>
                <a:ea typeface="Open Sans"/>
                <a:cs typeface="Open Sans"/>
                <a:sym typeface="Open Sans"/>
              </a:rPr>
              <a:t> </a:t>
            </a:r>
            <a:r>
              <a:rPr lang="en-GB" sz="1300" u="sng">
                <a:solidFill>
                  <a:schemeClr val="hlink"/>
                </a:solidFill>
                <a:latin typeface="Open Sans"/>
                <a:ea typeface="Open Sans"/>
                <a:cs typeface="Open Sans"/>
                <a:sym typeface="Open Sans"/>
                <a:hlinkClick r:id="rId4"/>
              </a:rPr>
              <a:t>https://doi.org/10.5281/zenodo.5568482</a:t>
            </a:r>
            <a:r>
              <a:rPr b="0" i="0" lang="en-GB" sz="1300" u="none" cap="none" strike="noStrike">
                <a:solidFill>
                  <a:srgbClr val="004993"/>
                </a:solidFill>
                <a:latin typeface="Open Sans"/>
                <a:ea typeface="Open Sans"/>
                <a:cs typeface="Open Sans"/>
                <a:sym typeface="Open Sans"/>
              </a:rPr>
              <a:t>], </a:t>
            </a:r>
            <a:r>
              <a:rPr b="0" i="0" lang="en-GB" sz="1300" u="sng" cap="none" strike="noStrike">
                <a:solidFill>
                  <a:schemeClr val="accent1"/>
                </a:solidFill>
                <a:latin typeface="Open Sans"/>
                <a:ea typeface="Open Sans"/>
                <a:cs typeface="Open Sans"/>
                <a:sym typeface="Open Sans"/>
                <a:hlinkClick r:id="rId5">
                  <a:extLst>
                    <a:ext uri="{A12FA001-AC4F-418D-AE19-62706E023703}">
                      <ahyp:hlinkClr val="tx"/>
                    </a:ext>
                  </a:extLst>
                </a:hlinkClick>
              </a:rPr>
              <a:t>SPARC EUROPE</a:t>
            </a:r>
            <a:r>
              <a:rPr b="0" i="0" lang="en-GB" sz="1300" u="none" cap="none" strike="noStrike">
                <a:solidFill>
                  <a:srgbClr val="004993"/>
                </a:solidFill>
                <a:latin typeface="Open Sans"/>
                <a:ea typeface="Open Sans"/>
                <a:cs typeface="Open Sans"/>
                <a:sym typeface="Open Sans"/>
              </a:rPr>
              <a:t> (ENOEL), </a:t>
            </a:r>
            <a:r>
              <a:rPr b="0" i="0" lang="en-GB" sz="1300" u="sng" cap="none" strike="noStrike">
                <a:solidFill>
                  <a:schemeClr val="hlink"/>
                </a:solidFill>
                <a:latin typeface="Open Sans"/>
                <a:ea typeface="Open Sans"/>
                <a:cs typeface="Open Sans"/>
                <a:sym typeface="Open Sans"/>
                <a:hlinkClick r:id="rId6"/>
              </a:rPr>
              <a:t>CC BY</a:t>
            </a:r>
            <a:r>
              <a:rPr b="0" i="0" lang="en-GB" sz="1300" u="none" cap="none" strike="noStrike">
                <a:solidFill>
                  <a:srgbClr val="004993"/>
                </a:solidFill>
                <a:latin typeface="Open Sans"/>
                <a:ea typeface="Open Sans"/>
                <a:cs typeface="Open Sans"/>
                <a:sym typeface="Open Sans"/>
              </a:rPr>
              <a:t>.”</a:t>
            </a:r>
            <a:endParaRPr b="0" i="0" sz="1300" u="none" cap="none" strike="noStrike">
              <a:solidFill>
                <a:srgbClr val="004993"/>
              </a:solidFill>
              <a:latin typeface="Open Sans"/>
              <a:ea typeface="Open Sans"/>
              <a:cs typeface="Open Sans"/>
              <a:sym typeface="Open Sans"/>
            </a:endParaRPr>
          </a:p>
          <a:p>
            <a:pPr indent="-228600" lvl="0" marL="457200" marR="0" rtl="0" algn="l">
              <a:lnSpc>
                <a:spcPct val="115000"/>
              </a:lnSpc>
              <a:spcBef>
                <a:spcPts val="0"/>
              </a:spcBef>
              <a:spcAft>
                <a:spcPts val="0"/>
              </a:spcAft>
              <a:buClr>
                <a:srgbClr val="004993"/>
              </a:buClr>
              <a:buSzPts val="1200"/>
              <a:buFont typeface="Open Sans"/>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GB" sz="1300" u="none" cap="none" strike="noStrike">
                <a:solidFill>
                  <a:srgbClr val="004993"/>
                </a:solidFill>
                <a:latin typeface="Open Sans"/>
                <a:ea typeface="Open Sans"/>
                <a:cs typeface="Open Sans"/>
                <a:sym typeface="Open Sans"/>
              </a:rPr>
              <a:t>Aşağıda broşürleri nasıl düzenleyebileceğinize ve bazı broşürler için önerilen kullanımlara ilişkin kısa bir açıklama bulacaksınız. Bunlar sadece öneridir. İhtiyaçlarınıza göre slaytları uyarlayabilirsiniz.</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Slayt 3, </a:t>
            </a:r>
            <a:r>
              <a:rPr b="0" i="0" lang="en-GB" sz="1300" u="none" cap="none" strike="noStrike">
                <a:solidFill>
                  <a:srgbClr val="004993"/>
                </a:solidFill>
                <a:latin typeface="Open Sans"/>
                <a:ea typeface="Open Sans"/>
                <a:cs typeface="Open Sans"/>
                <a:sym typeface="Open Sans"/>
              </a:rPr>
              <a:t>kurumunuzun logosunun yerleşimi ve nitelik beyanı dahil olmak üzere şablonun nasıl uyarlanabileceğine dair bir örnek verir.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Slayt 4-1</a:t>
            </a:r>
            <a:r>
              <a:rPr b="1" lang="en-GB" sz="1300">
                <a:solidFill>
                  <a:srgbClr val="004993"/>
                </a:solidFill>
                <a:latin typeface="Open Sans"/>
                <a:ea typeface="Open Sans"/>
                <a:cs typeface="Open Sans"/>
                <a:sym typeface="Open Sans"/>
              </a:rPr>
              <a:t>5</a:t>
            </a:r>
            <a:r>
              <a:rPr b="1" i="0" lang="en-GB" sz="1300" u="none" cap="none" strike="noStrike">
                <a:solidFill>
                  <a:srgbClr val="004993"/>
                </a:solidFill>
                <a:latin typeface="Open Sans"/>
                <a:ea typeface="Open Sans"/>
                <a:cs typeface="Open Sans"/>
                <a:sym typeface="Open Sans"/>
              </a:rPr>
              <a:t>, </a:t>
            </a:r>
            <a:r>
              <a:rPr lang="en-GB" sz="1300">
                <a:solidFill>
                  <a:srgbClr val="004993"/>
                </a:solidFill>
                <a:latin typeface="Open Sans"/>
                <a:ea typeface="Open Sans"/>
                <a:cs typeface="Open Sans"/>
                <a:sym typeface="Open Sans"/>
              </a:rPr>
              <a:t>beş</a:t>
            </a:r>
            <a:r>
              <a:rPr b="0" i="0" lang="en-GB" sz="1300" u="none" cap="none" strike="noStrike">
                <a:solidFill>
                  <a:srgbClr val="004993"/>
                </a:solidFill>
                <a:latin typeface="Open Sans"/>
                <a:ea typeface="Open Sans"/>
                <a:cs typeface="Open Sans"/>
                <a:sym typeface="Open Sans"/>
              </a:rPr>
              <a:t> farklı paydaş için AE faydalarını göstermektedir: </a:t>
            </a:r>
            <a:r>
              <a:rPr lang="en-GB" sz="1300">
                <a:solidFill>
                  <a:srgbClr val="004993"/>
                </a:solidFill>
                <a:latin typeface="Open Sans"/>
                <a:ea typeface="Open Sans"/>
                <a:cs typeface="Open Sans"/>
                <a:sym typeface="Open Sans"/>
              </a:rPr>
              <a:t>öğrenciler (sarı arka plan), öğretmenler (turuncu arka plan), kurumlar (turkuaz arka plan), herkes (beyaz arka plan) ve kütüphaneciler (açık mavi arka plan). Bunları, bu belirli paydaşlara hitap etmek için kullanabilirsiniz.</a:t>
            </a:r>
            <a:endParaRPr b="0" i="0" sz="1500" u="none" cap="none" strike="noStrike">
              <a:solidFill>
                <a:srgbClr val="00499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300" u="none" cap="none" strike="noStrike">
                <a:solidFill>
                  <a:srgbClr val="004993"/>
                </a:solidFill>
                <a:latin typeface="Open Sans"/>
                <a:ea typeface="Open Sans"/>
                <a:cs typeface="Open Sans"/>
                <a:sym typeface="Open Sans"/>
              </a:rPr>
              <a:t>Her bir grup için açılış slaytları </a:t>
            </a:r>
            <a:r>
              <a:rPr b="0" i="0" lang="en-GB" sz="1300" u="none" cap="none" strike="noStrike">
                <a:solidFill>
                  <a:srgbClr val="004993"/>
                </a:solidFill>
                <a:latin typeface="Open Sans"/>
                <a:ea typeface="Open Sans"/>
                <a:cs typeface="Open Sans"/>
                <a:sym typeface="Open Sans"/>
              </a:rPr>
              <a:t>(slayt 4, 7, 10, 12, 14), ENOEL’in her bir grup için önemli faydalar olarak gördüğü şeyleri gösterir, ardından ayrı slaytlarda bireysel faydaları belirtir. </a:t>
            </a:r>
            <a:r>
              <a:rPr b="1" i="0" lang="en-GB" sz="1300" u="none" cap="none" strike="noStrike">
                <a:solidFill>
                  <a:srgbClr val="004993"/>
                </a:solidFill>
                <a:latin typeface="Open Sans"/>
                <a:ea typeface="Open Sans"/>
                <a:cs typeface="Open Sans"/>
                <a:sym typeface="Open Sans"/>
              </a:rPr>
              <a:t>Her gruptaki kapanış slaytlarında, </a:t>
            </a:r>
            <a:r>
              <a:rPr b="0" i="0" lang="en-GB" sz="1300" u="none" cap="none" strike="noStrike">
                <a:solidFill>
                  <a:srgbClr val="004993"/>
                </a:solidFill>
                <a:latin typeface="Open Sans"/>
                <a:ea typeface="Open Sans"/>
                <a:cs typeface="Open Sans"/>
                <a:sym typeface="Open Sans"/>
              </a:rPr>
              <a:t>diğer faydaları listelenir. (slaytlar 5-6 öğrenciler için, 8-9 öğretmenler için, 11 kurumlar için ve 13 herkes için).</a:t>
            </a:r>
            <a:endParaRPr b="0" i="0" sz="13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502650" y="524675"/>
            <a:ext cx="35208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rgbClr val="004993"/>
                </a:solidFill>
                <a:latin typeface="Open Sans"/>
                <a:ea typeface="Open Sans"/>
                <a:cs typeface="Open Sans"/>
                <a:sym typeface="Open Sans"/>
              </a:rPr>
              <a:t>Açık Eğitimin Faydaları eğitim setine hoş geldiniz!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1" name="Google Shape;111;p3"/>
          <p:cNvSpPr txBox="1"/>
          <p:nvPr/>
        </p:nvSpPr>
        <p:spPr>
          <a:xfrm>
            <a:off x="493200" y="2829575"/>
            <a:ext cx="19938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Open Sans"/>
                <a:ea typeface="Open Sans"/>
                <a:cs typeface="Open Sans"/>
                <a:sym typeface="Open Sans"/>
              </a:rPr>
              <a:t>This work is a derivative of “Turkish_ 2. OE Benefits - ENOEL leaflets”, </a:t>
            </a:r>
            <a:r>
              <a:rPr lang="en-GB" sz="1000" u="sng">
                <a:solidFill>
                  <a:schemeClr val="hlink"/>
                </a:solidFill>
                <a:latin typeface="Open Sans"/>
                <a:ea typeface="Open Sans"/>
                <a:cs typeface="Open Sans"/>
                <a:sym typeface="Open Sans"/>
                <a:hlinkClick r:id="rId5"/>
              </a:rPr>
              <a:t>https://doi.org/10.5281/zenodo.5568482</a:t>
            </a:r>
            <a:r>
              <a:rPr b="0" i="0" lang="en-GB" sz="1000" u="none" cap="none" strike="noStrike">
                <a:solidFill>
                  <a:schemeClr val="dk1"/>
                </a:solidFill>
                <a:latin typeface="Open Sans"/>
                <a:ea typeface="Open Sans"/>
                <a:cs typeface="Open Sans"/>
                <a:sym typeface="Open Sans"/>
              </a:rPr>
              <a:t>, by </a:t>
            </a:r>
            <a:r>
              <a:rPr b="0" i="0" lang="en-GB" sz="10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GB" sz="1000" u="none" cap="none" strike="noStrike">
                <a:solidFill>
                  <a:srgbClr val="004993"/>
                </a:solidFill>
                <a:latin typeface="Open Sans"/>
                <a:ea typeface="Open Sans"/>
                <a:cs typeface="Open Sans"/>
                <a:sym typeface="Open Sans"/>
              </a:rPr>
              <a:t> </a:t>
            </a:r>
            <a:r>
              <a:rPr b="0" i="0" lang="en-GB" sz="1000" u="none" cap="none" strike="noStrike">
                <a:solidFill>
                  <a:schemeClr val="dk1"/>
                </a:solidFill>
                <a:latin typeface="Open Sans"/>
                <a:ea typeface="Open Sans"/>
                <a:cs typeface="Open Sans"/>
                <a:sym typeface="Open Sans"/>
              </a:rPr>
              <a:t>(ENOEL),</a:t>
            </a:r>
            <a:r>
              <a:rPr b="0" i="0" lang="en-GB" sz="1000" u="none" cap="none" strike="noStrike">
                <a:solidFill>
                  <a:schemeClr val="lt1"/>
                </a:solidFill>
                <a:latin typeface="Open Sans"/>
                <a:ea typeface="Open Sans"/>
                <a:cs typeface="Open Sans"/>
                <a:sym typeface="Open Sans"/>
              </a:rPr>
              <a:t> </a:t>
            </a:r>
            <a:r>
              <a:rPr b="0" i="0" lang="en-GB" sz="1000" u="sng" cap="none" strike="noStrike">
                <a:solidFill>
                  <a:schemeClr val="hlink"/>
                </a:solidFill>
                <a:latin typeface="Open Sans"/>
                <a:ea typeface="Open Sans"/>
                <a:cs typeface="Open Sans"/>
                <a:sym typeface="Open Sans"/>
                <a:hlinkClick r:id="rId7"/>
              </a:rPr>
              <a:t>CC BY</a:t>
            </a:r>
            <a:endParaRPr b="0" i="0" sz="1200" u="none" cap="none" strike="noStrike">
              <a:solidFill>
                <a:srgbClr val="34C3E0"/>
              </a:solidFill>
              <a:latin typeface="Calibri"/>
              <a:ea typeface="Calibri"/>
              <a:cs typeface="Calibri"/>
              <a:sym typeface="Calibri"/>
            </a:endParaRPr>
          </a:p>
        </p:txBody>
      </p:sp>
      <p:sp>
        <p:nvSpPr>
          <p:cNvPr id="112" name="Google Shape;112;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8"/>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3" name="Google Shape;113;p3"/>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14" name="Google Shape;114;p3"/>
          <p:cNvSpPr txBox="1"/>
          <p:nvPr/>
        </p:nvSpPr>
        <p:spPr>
          <a:xfrm>
            <a:off x="4996025" y="2610488"/>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İHTİYAÇLARINIZA YÖNELİK UYARLAMA ÖRNEĞİ</a:t>
            </a:r>
            <a:endParaRPr b="0" i="0" sz="1400" u="none" cap="none" strike="noStrike">
              <a:solidFill>
                <a:srgbClr val="000000"/>
              </a:solidFill>
              <a:latin typeface="Arial"/>
              <a:ea typeface="Arial"/>
              <a:cs typeface="Arial"/>
              <a:sym typeface="Arial"/>
            </a:endParaRPr>
          </a:p>
        </p:txBody>
      </p:sp>
      <p:sp>
        <p:nvSpPr>
          <p:cNvPr id="115" name="Google Shape;115;p3"/>
          <p:cNvSpPr txBox="1"/>
          <p:nvPr/>
        </p:nvSpPr>
        <p:spPr>
          <a:xfrm>
            <a:off x="2528550" y="3429675"/>
            <a:ext cx="3417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FF0000"/>
                </a:solidFill>
                <a:latin typeface="Arial"/>
                <a:ea typeface="Arial"/>
                <a:cs typeface="Arial"/>
                <a:sym typeface="Arial"/>
              </a:rPr>
              <a:t>Atıf notunu ekleyin</a:t>
            </a:r>
            <a:endParaRPr b="1" i="0" sz="1400" u="none" cap="none" strike="noStrike">
              <a:solidFill>
                <a:srgbClr val="FF0000"/>
              </a:solidFill>
              <a:latin typeface="Arial"/>
              <a:ea typeface="Arial"/>
              <a:cs typeface="Arial"/>
              <a:sym typeface="Arial"/>
            </a:endParaRPr>
          </a:p>
        </p:txBody>
      </p:sp>
      <p:sp>
        <p:nvSpPr>
          <p:cNvPr id="116" name="Google Shape;116;p3"/>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3"/>
          <p:cNvSpPr/>
          <p:nvPr/>
        </p:nvSpPr>
        <p:spPr>
          <a:xfrm>
            <a:off x="6363425" y="9023400"/>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3"/>
          <p:cNvSpPr txBox="1"/>
          <p:nvPr/>
        </p:nvSpPr>
        <p:spPr>
          <a:xfrm>
            <a:off x="6022050" y="8398275"/>
            <a:ext cx="16089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300" u="none" cap="none" strike="noStrike">
                <a:solidFill>
                  <a:srgbClr val="FF0000"/>
                </a:solidFill>
                <a:latin typeface="Arial"/>
                <a:ea typeface="Arial"/>
                <a:cs typeface="Arial"/>
                <a:sym typeface="Arial"/>
              </a:rPr>
              <a:t>Kurumuzunun logosunu ekleyin</a:t>
            </a:r>
            <a:endParaRPr b="1" i="0" sz="1300" u="none" cap="none" strike="noStrike">
              <a:solidFill>
                <a:srgbClr val="FF0000"/>
              </a:solidFill>
              <a:latin typeface="Arial"/>
              <a:ea typeface="Arial"/>
              <a:cs typeface="Arial"/>
              <a:sym typeface="Arial"/>
            </a:endParaRPr>
          </a:p>
        </p:txBody>
      </p:sp>
      <p:sp>
        <p:nvSpPr>
          <p:cNvPr id="119" name="Google Shape;119;p3"/>
          <p:cNvSpPr txBox="1"/>
          <p:nvPr/>
        </p:nvSpPr>
        <p:spPr>
          <a:xfrm>
            <a:off x="493200" y="4048400"/>
            <a:ext cx="5452800" cy="532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FFC000"/>
                </a:solidFill>
                <a:latin typeface="Open Sans"/>
                <a:ea typeface="Open Sans"/>
                <a:cs typeface="Open Sans"/>
                <a:sym typeface="Open Sans"/>
              </a:rPr>
              <a:t>öğrenciler</a:t>
            </a:r>
            <a:r>
              <a:rPr b="1" i="0" lang="en-GB" sz="1800" u="none" cap="none" strike="noStrike">
                <a:solidFill>
                  <a:schemeClr val="lt1"/>
                </a:solidFill>
                <a:latin typeface="Open Sans"/>
                <a:ea typeface="Open Sans"/>
                <a:cs typeface="Open Sans"/>
                <a:sym typeface="Open Sans"/>
              </a:rPr>
              <a:t>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Kalıcı erişim sağlayın: </a:t>
            </a:r>
            <a:r>
              <a:rPr b="0" i="0" lang="en-GB" sz="1600" u="none" cap="none" strike="noStrike">
                <a:solidFill>
                  <a:srgbClr val="004993"/>
                </a:solidFill>
                <a:latin typeface="Open Sans"/>
                <a:ea typeface="Open Sans"/>
                <a:cs typeface="Open Sans"/>
                <a:sym typeface="Open Sans"/>
              </a:rPr>
              <a:t>Öğrenciler derslerini tamamladıktan sonra </a:t>
            </a:r>
            <a:r>
              <a:rPr lang="en-GB" sz="1600">
                <a:solidFill>
                  <a:srgbClr val="004993"/>
                </a:solidFill>
                <a:latin typeface="Open Sans"/>
                <a:ea typeface="Open Sans"/>
                <a:cs typeface="Open Sans"/>
                <a:sym typeface="Open Sans"/>
              </a:rPr>
              <a:t>bile</a:t>
            </a:r>
            <a:r>
              <a:rPr b="0" i="0" lang="en-GB" sz="1600" u="none" cap="none" strike="noStrike">
                <a:solidFill>
                  <a:srgbClr val="004993"/>
                </a:solidFill>
                <a:latin typeface="Open Sans"/>
                <a:ea typeface="Open Sans"/>
                <a:cs typeface="Open Sans"/>
                <a:sym typeface="Open Sans"/>
              </a:rPr>
              <a:t> kaynaklara erişebilirler.</a:t>
            </a:r>
            <a:endParaRPr b="0" i="0" sz="1600" u="none" cap="none" strike="noStrike">
              <a:solidFill>
                <a:schemeClr val="dk1"/>
              </a:solidFill>
              <a:latin typeface="Arial"/>
              <a:ea typeface="Arial"/>
              <a:cs typeface="Arial"/>
              <a:sym typeface="Arial"/>
            </a:endParaRPr>
          </a:p>
          <a:p>
            <a:pPr indent="0" lvl="0" marL="0" rtl="0" algn="l">
              <a:spcBef>
                <a:spcPts val="1000"/>
              </a:spcBef>
              <a:spcAft>
                <a:spcPts val="0"/>
              </a:spcAft>
              <a:buClr>
                <a:schemeClr val="dk1"/>
              </a:buClr>
              <a:buSzPts val="1400"/>
              <a:buFont typeface="Arial"/>
              <a:buNone/>
            </a:pPr>
            <a:r>
              <a:rPr b="1" lang="en-GB" sz="1600">
                <a:solidFill>
                  <a:srgbClr val="004993"/>
                </a:solidFill>
                <a:latin typeface="Open Sans"/>
                <a:ea typeface="Open Sans"/>
                <a:cs typeface="Open Sans"/>
                <a:sym typeface="Open Sans"/>
              </a:rPr>
              <a:t>Kapsayıcılığı destekleyin: </a:t>
            </a:r>
            <a:r>
              <a:rPr lang="en-GB" sz="1600">
                <a:solidFill>
                  <a:srgbClr val="004993"/>
                </a:solidFill>
                <a:latin typeface="Open Sans"/>
                <a:ea typeface="Open Sans"/>
                <a:cs typeface="Open Sans"/>
                <a:sym typeface="Open Sans"/>
              </a:rPr>
              <a:t>AEK, öğrencilerin profillerini ve senaryolarını yansıtacak şekilde uyarlanabilir ve farklı seviyelerdeki kapsayıcılık ihtiyaçlarını ele alabilir.</a:t>
            </a:r>
            <a:r>
              <a:rPr b="1" lang="en-GB" sz="1600">
                <a:solidFill>
                  <a:srgbClr val="004993"/>
                </a:solidFill>
                <a:latin typeface="Open Sans"/>
                <a:ea typeface="Open Sans"/>
                <a:cs typeface="Open Sans"/>
                <a:sym typeface="Open Sans"/>
              </a:rPr>
              <a:t>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Öğrenimin çeşitlendirilmesini teşvik edin: </a:t>
            </a:r>
            <a:r>
              <a:rPr b="0" i="0" lang="en-GB" sz="1600" u="none" cap="none" strike="noStrike">
                <a:solidFill>
                  <a:srgbClr val="004993"/>
                </a:solidFill>
                <a:latin typeface="Open Sans"/>
                <a:ea typeface="Open Sans"/>
                <a:cs typeface="Open Sans"/>
                <a:sym typeface="Open Sans"/>
              </a:rPr>
              <a:t>AEK’na her türlü cihazdan ihtiyaç duyulduğunda tekrar tekrar çeşitli formatlarda erişilebilir. Tekrarın öneminin hafife almayın!  AEK ayrıca yaygın ve daha az yaygın öğrenme ortamlarını da destekler.</a:t>
            </a:r>
            <a:endParaRPr b="0" i="0" sz="1600" u="none" cap="none" strike="noStrike">
              <a:solidFill>
                <a:schemeClr val="dk1"/>
              </a:solidFill>
              <a:latin typeface="Arial"/>
              <a:ea typeface="Arial"/>
              <a:cs typeface="Arial"/>
              <a:sym typeface="Arial"/>
            </a:endParaRPr>
          </a:p>
          <a:p>
            <a:pPr indent="0" lvl="0" marL="0" rtl="0" algn="l">
              <a:spcBef>
                <a:spcPts val="1000"/>
              </a:spcBef>
              <a:spcAft>
                <a:spcPts val="0"/>
              </a:spcAft>
              <a:buClr>
                <a:schemeClr val="dk1"/>
              </a:buClr>
              <a:buSzPts val="1400"/>
              <a:buFont typeface="Arial"/>
              <a:buNone/>
            </a:pPr>
            <a:r>
              <a:rPr b="1" lang="en-GB" sz="1600">
                <a:solidFill>
                  <a:srgbClr val="004993"/>
                </a:solidFill>
                <a:latin typeface="Open Sans"/>
                <a:ea typeface="Open Sans"/>
                <a:cs typeface="Open Sans"/>
                <a:sym typeface="Open Sans"/>
              </a:rPr>
              <a:t>Yaşam boyu öğrenmeyi teşvik edin: </a:t>
            </a:r>
            <a:r>
              <a:rPr lang="en-GB" sz="1600">
                <a:solidFill>
                  <a:srgbClr val="004993"/>
                </a:solidFill>
                <a:latin typeface="Open Sans"/>
                <a:ea typeface="Open Sans"/>
                <a:cs typeface="Open Sans"/>
                <a:sym typeface="Open Sans"/>
              </a:rPr>
              <a:t>AEK, bir şey öğrenmek veya hafızasını tazelemek isteyen her yaştan herkesin kullanımına açıktır.</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Maliyeti düşürün: </a:t>
            </a:r>
            <a:r>
              <a:rPr b="0" i="0" lang="en-GB" sz="1600" u="none" cap="none" strike="noStrike">
                <a:solidFill>
                  <a:srgbClr val="004993"/>
                </a:solidFill>
                <a:latin typeface="Open Sans"/>
                <a:ea typeface="Open Sans"/>
                <a:cs typeface="Open Sans"/>
                <a:sym typeface="Open Sans"/>
              </a:rPr>
              <a:t>Yüksek fiyatlar öğrencileri yayınların eski versiyonlarını kullanmak zorunda bırakabilir. AEK’da böyle bir durum söz konusu değildir.</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33" name="Google Shape;133;p4"/>
          <p:cNvSpPr txBox="1"/>
          <p:nvPr/>
        </p:nvSpPr>
        <p:spPr>
          <a:xfrm>
            <a:off x="493200" y="4048400"/>
            <a:ext cx="5452800" cy="532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FFC000"/>
                </a:solidFill>
                <a:latin typeface="Open Sans"/>
                <a:ea typeface="Open Sans"/>
                <a:cs typeface="Open Sans"/>
                <a:sym typeface="Open Sans"/>
              </a:rPr>
              <a:t>öğrenciler</a:t>
            </a:r>
            <a:r>
              <a:rPr b="1" i="0" lang="en-GB" sz="1800" u="none" cap="none" strike="noStrike">
                <a:solidFill>
                  <a:schemeClr val="lt1"/>
                </a:solidFill>
                <a:latin typeface="Open Sans"/>
                <a:ea typeface="Open Sans"/>
                <a:cs typeface="Open Sans"/>
                <a:sym typeface="Open Sans"/>
              </a:rPr>
              <a:t>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Kalıcı erişim sağlayın: </a:t>
            </a:r>
            <a:r>
              <a:rPr b="0" i="0" lang="en-GB" sz="1600" u="none" cap="none" strike="noStrike">
                <a:solidFill>
                  <a:srgbClr val="004993"/>
                </a:solidFill>
                <a:latin typeface="Open Sans"/>
                <a:ea typeface="Open Sans"/>
                <a:cs typeface="Open Sans"/>
                <a:sym typeface="Open Sans"/>
              </a:rPr>
              <a:t>Öğrenciler derslerini tamamladıktan sonra </a:t>
            </a:r>
            <a:r>
              <a:rPr lang="en-GB" sz="1600">
                <a:solidFill>
                  <a:srgbClr val="004993"/>
                </a:solidFill>
                <a:latin typeface="Open Sans"/>
                <a:ea typeface="Open Sans"/>
                <a:cs typeface="Open Sans"/>
                <a:sym typeface="Open Sans"/>
              </a:rPr>
              <a:t>bile</a:t>
            </a:r>
            <a:r>
              <a:rPr b="0" i="0" lang="en-GB" sz="1600" u="none" cap="none" strike="noStrike">
                <a:solidFill>
                  <a:srgbClr val="004993"/>
                </a:solidFill>
                <a:latin typeface="Open Sans"/>
                <a:ea typeface="Open Sans"/>
                <a:cs typeface="Open Sans"/>
                <a:sym typeface="Open Sans"/>
              </a:rPr>
              <a:t> kaynaklara erişebilirler.</a:t>
            </a:r>
            <a:endParaRPr b="0" i="0" sz="1600" u="none" cap="none" strike="noStrike">
              <a:solidFill>
                <a:schemeClr val="dk1"/>
              </a:solidFill>
              <a:latin typeface="Arial"/>
              <a:ea typeface="Arial"/>
              <a:cs typeface="Arial"/>
              <a:sym typeface="Arial"/>
            </a:endParaRPr>
          </a:p>
          <a:p>
            <a:pPr indent="0" lvl="0" marL="0" rtl="0" algn="l">
              <a:spcBef>
                <a:spcPts val="1000"/>
              </a:spcBef>
              <a:spcAft>
                <a:spcPts val="0"/>
              </a:spcAft>
              <a:buClr>
                <a:schemeClr val="dk1"/>
              </a:buClr>
              <a:buSzPts val="1400"/>
              <a:buFont typeface="Arial"/>
              <a:buNone/>
            </a:pPr>
            <a:r>
              <a:rPr b="1" lang="en-GB" sz="1600">
                <a:solidFill>
                  <a:srgbClr val="004993"/>
                </a:solidFill>
                <a:latin typeface="Open Sans"/>
                <a:ea typeface="Open Sans"/>
                <a:cs typeface="Open Sans"/>
                <a:sym typeface="Open Sans"/>
              </a:rPr>
              <a:t>Kapsayıcılığı destekleyin: </a:t>
            </a:r>
            <a:r>
              <a:rPr lang="en-GB" sz="1600">
                <a:solidFill>
                  <a:srgbClr val="004993"/>
                </a:solidFill>
                <a:latin typeface="Open Sans"/>
                <a:ea typeface="Open Sans"/>
                <a:cs typeface="Open Sans"/>
                <a:sym typeface="Open Sans"/>
              </a:rPr>
              <a:t>AEK, öğrencilerin profillerini ve senaryolarını yansıtacak şekilde uyarlanabilir ve farklı seviyelerdeki kapsayıcılık ihtiyaçlarını ele alabilir.</a:t>
            </a:r>
            <a:r>
              <a:rPr b="1" lang="en-GB" sz="1600">
                <a:solidFill>
                  <a:srgbClr val="004993"/>
                </a:solidFill>
                <a:latin typeface="Open Sans"/>
                <a:ea typeface="Open Sans"/>
                <a:cs typeface="Open Sans"/>
                <a:sym typeface="Open Sans"/>
              </a:rPr>
              <a:t>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Öğrenimin çeşitlendirilmesini teşvik edin: </a:t>
            </a:r>
            <a:r>
              <a:rPr b="0" i="0" lang="en-GB" sz="1600" u="none" cap="none" strike="noStrike">
                <a:solidFill>
                  <a:srgbClr val="004993"/>
                </a:solidFill>
                <a:latin typeface="Open Sans"/>
                <a:ea typeface="Open Sans"/>
                <a:cs typeface="Open Sans"/>
                <a:sym typeface="Open Sans"/>
              </a:rPr>
              <a:t>AEK’na her türlü cihazdan ihtiyaç duyulduğunda tekrar tekrar çeşitli formatlarda erişilebilir. Tekrarın öneminin hafife almayın!  AEK ayrıca yaygın ve daha az yaygın öğrenme ortamlarını da destekler.</a:t>
            </a:r>
            <a:endParaRPr b="0" i="0" sz="1600" u="none" cap="none" strike="noStrike">
              <a:solidFill>
                <a:schemeClr val="dk1"/>
              </a:solidFill>
              <a:latin typeface="Arial"/>
              <a:ea typeface="Arial"/>
              <a:cs typeface="Arial"/>
              <a:sym typeface="Arial"/>
            </a:endParaRPr>
          </a:p>
          <a:p>
            <a:pPr indent="0" lvl="0" marL="0" rtl="0" algn="l">
              <a:spcBef>
                <a:spcPts val="1000"/>
              </a:spcBef>
              <a:spcAft>
                <a:spcPts val="0"/>
              </a:spcAft>
              <a:buClr>
                <a:schemeClr val="dk1"/>
              </a:buClr>
              <a:buSzPts val="1400"/>
              <a:buFont typeface="Arial"/>
              <a:buNone/>
            </a:pPr>
            <a:r>
              <a:rPr b="1" lang="en-GB" sz="1600">
                <a:solidFill>
                  <a:srgbClr val="004993"/>
                </a:solidFill>
                <a:latin typeface="Open Sans"/>
                <a:ea typeface="Open Sans"/>
                <a:cs typeface="Open Sans"/>
                <a:sym typeface="Open Sans"/>
              </a:rPr>
              <a:t>Yaşam boyu öğrenmeyi teşvik edin: </a:t>
            </a:r>
            <a:r>
              <a:rPr lang="en-GB" sz="1600">
                <a:solidFill>
                  <a:srgbClr val="004993"/>
                </a:solidFill>
                <a:latin typeface="Open Sans"/>
                <a:ea typeface="Open Sans"/>
                <a:cs typeface="Open Sans"/>
                <a:sym typeface="Open Sans"/>
              </a:rPr>
              <a:t>AEK, bir şey öğrenmek veya hafızasını tazelemek isteyen her yaştan herkesin kullanımına açıktır.</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1400"/>
              <a:buFont typeface="Arial"/>
              <a:buNone/>
            </a:pPr>
            <a:r>
              <a:rPr b="1" i="0" lang="en-GB" sz="1600" u="none" cap="none" strike="noStrike">
                <a:solidFill>
                  <a:srgbClr val="004993"/>
                </a:solidFill>
                <a:latin typeface="Open Sans"/>
                <a:ea typeface="Open Sans"/>
                <a:cs typeface="Open Sans"/>
                <a:sym typeface="Open Sans"/>
              </a:rPr>
              <a:t>Maliyeti düşürün: </a:t>
            </a:r>
            <a:r>
              <a:rPr b="0" i="0" lang="en-GB" sz="1600" u="none" cap="none" strike="noStrike">
                <a:solidFill>
                  <a:srgbClr val="004993"/>
                </a:solidFill>
                <a:latin typeface="Open Sans"/>
                <a:ea typeface="Open Sans"/>
                <a:cs typeface="Open Sans"/>
                <a:sym typeface="Open Sans"/>
              </a:rPr>
              <a:t>Yüksek fiyatlar öğrencileri yayınların eski versiyonlarını kullanmak zorunda bırakabilir. AEK’da böyle bir durum söz konusu değildir.</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775"/>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6" name="Google Shape;146;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47" name="Google Shape;147;p5"/>
          <p:cNvSpPr txBox="1"/>
          <p:nvPr/>
        </p:nvSpPr>
        <p:spPr>
          <a:xfrm>
            <a:off x="563100" y="4079013"/>
            <a:ext cx="5142600" cy="5615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FFDE59"/>
                </a:solidFill>
                <a:latin typeface="Open Sans"/>
                <a:ea typeface="Open Sans"/>
                <a:cs typeface="Open Sans"/>
                <a:sym typeface="Open Sans"/>
              </a:rPr>
              <a:t>öğrenciler </a:t>
            </a:r>
            <a:r>
              <a:rPr b="1" i="0" lang="en-GB" sz="1800" u="none" cap="none" strike="noStrike">
                <a:solidFill>
                  <a:schemeClr val="lt1"/>
                </a:solidFill>
                <a:latin typeface="Open Sans"/>
                <a:ea typeface="Open Sans"/>
                <a:cs typeface="Open Sans"/>
                <a:sym typeface="Open Sans"/>
              </a:rPr>
              <a:t>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Öğrenme fırsatlarını geliştirin: </a:t>
            </a:r>
            <a:r>
              <a:rPr lang="en-GB" sz="1700">
                <a:solidFill>
                  <a:srgbClr val="004993"/>
                </a:solidFill>
                <a:latin typeface="Open Sans"/>
                <a:ea typeface="Open Sans"/>
                <a:cs typeface="Open Sans"/>
                <a:sym typeface="Open Sans"/>
              </a:rPr>
              <a:t>AEK kullanan öğrenciler, geleneksel materyalleri kullanan öğrenciler kadar iyi veya daha iyi performans gösterirler.</a:t>
            </a:r>
            <a:endParaRPr sz="17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Derslere hazır olmayı sağlayın:</a:t>
            </a:r>
            <a:r>
              <a:rPr lang="en-GB" sz="1700">
                <a:solidFill>
                  <a:srgbClr val="004993"/>
                </a:solidFill>
                <a:latin typeface="Open Sans"/>
                <a:ea typeface="Open Sans"/>
                <a:cs typeface="Open Sans"/>
                <a:sym typeface="Open Sans"/>
              </a:rPr>
              <a:t> AEK, derslerin başlamasyla birlikte öğrencilerin erişimine ve kullanımına hazırdır.</a:t>
            </a:r>
            <a:endParaRPr i="0" sz="1700" u="none" cap="none" strike="noStrike">
              <a:solidFill>
                <a:srgbClr val="000000"/>
              </a:solidFill>
            </a:endParaRPr>
          </a:p>
          <a:p>
            <a:pPr indent="0" lvl="0" marL="0" marR="0" rtl="0" algn="l">
              <a:lnSpc>
                <a:spcPct val="115000"/>
              </a:lnSpc>
              <a:spcBef>
                <a:spcPts val="1000"/>
              </a:spcBef>
              <a:spcAft>
                <a:spcPts val="0"/>
              </a:spcAft>
              <a:buClr>
                <a:schemeClr val="dk1"/>
              </a:buClr>
              <a:buSzPts val="1100"/>
              <a:buFont typeface="Arial"/>
              <a:buNone/>
            </a:pPr>
            <a:r>
              <a:rPr b="1" i="0" lang="en-GB" sz="1700" u="none" cap="none" strike="noStrike">
                <a:solidFill>
                  <a:srgbClr val="004993"/>
                </a:solidFill>
                <a:latin typeface="Open Sans"/>
                <a:ea typeface="Open Sans"/>
                <a:cs typeface="Open Sans"/>
                <a:sym typeface="Open Sans"/>
              </a:rPr>
              <a:t>Kaliteyi artırın: </a:t>
            </a:r>
            <a:r>
              <a:rPr b="0" i="0" lang="en-GB" sz="1700" u="none" cap="none" strike="noStrike">
                <a:solidFill>
                  <a:srgbClr val="004993"/>
                </a:solidFill>
                <a:latin typeface="Open Sans"/>
                <a:ea typeface="Open Sans"/>
                <a:cs typeface="Open Sans"/>
                <a:sym typeface="Open Sans"/>
              </a:rPr>
              <a:t>AEK sürekli güncellemelerle birk-likte , hızlı yayılım ve erişim sağlayarak kaliteyi artıtır.  </a:t>
            </a:r>
            <a:endParaRPr b="0" i="0" sz="17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chemeClr val="dk1"/>
              </a:buClr>
              <a:buSzPts val="1100"/>
              <a:buFont typeface="Arial"/>
              <a:buNone/>
            </a:pPr>
            <a:r>
              <a:rPr b="1" i="0" lang="en-GB" sz="1700" u="none" cap="none" strike="noStrike">
                <a:solidFill>
                  <a:srgbClr val="004993"/>
                </a:solidFill>
                <a:latin typeface="Open Sans"/>
                <a:ea typeface="Open Sans"/>
                <a:cs typeface="Open Sans"/>
                <a:sym typeface="Open Sans"/>
              </a:rPr>
              <a:t>Açık uygulamaları ödüllerin : </a:t>
            </a:r>
            <a:r>
              <a:rPr b="0" i="0" lang="en-GB" sz="1700" u="none" cap="none" strike="noStrike">
                <a:solidFill>
                  <a:srgbClr val="004993"/>
                </a:solidFill>
                <a:latin typeface="Open Sans"/>
                <a:ea typeface="Open Sans"/>
                <a:cs typeface="Open Sans"/>
                <a:sym typeface="Open Sans"/>
              </a:rPr>
              <a:t>Öğrencilerin yazar ekibinin bir parçası olmasını sağlayarak, çalışmalarının ve yeteneklerinin geliştirilmelerini destekler.</a:t>
            </a:r>
            <a:endParaRPr b="0" i="0" sz="1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1000"/>
              </a:spcAft>
              <a:buClr>
                <a:srgbClr val="000000"/>
              </a:buClr>
              <a:buSzPts val="1400"/>
              <a:buFont typeface="Arial"/>
              <a:buNone/>
            </a:pPr>
            <a:r>
              <a:t/>
            </a:r>
            <a:endParaRPr b="1" i="0" sz="1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
          <p:cNvSpPr/>
          <p:nvPr/>
        </p:nvSpPr>
        <p:spPr>
          <a:xfrm>
            <a:off x="2396100" y="26493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6" name="Google Shape;156;p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7" name="Google Shape;157;p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8" name="Google Shape;158;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59" name="Google Shape;159;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0" name="Google Shape;160;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61" name="Google Shape;161;p6"/>
          <p:cNvSpPr txBox="1"/>
          <p:nvPr/>
        </p:nvSpPr>
        <p:spPr>
          <a:xfrm>
            <a:off x="471000" y="4117525"/>
            <a:ext cx="5326800" cy="4883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a:t>
            </a:r>
            <a:r>
              <a:rPr b="1" i="0" lang="en-GB" sz="1800" u="none" cap="none" strike="noStrike">
                <a:solidFill>
                  <a:srgbClr val="FFDE59"/>
                </a:solidFill>
                <a:latin typeface="Open Sans"/>
                <a:ea typeface="Open Sans"/>
                <a:cs typeface="Open Sans"/>
                <a:sym typeface="Open Sans"/>
              </a:rPr>
              <a:t>öğrenciler </a:t>
            </a:r>
            <a:r>
              <a:rPr b="1" i="0" lang="en-GB" sz="1800" u="none" cap="none" strike="noStrike">
                <a:solidFill>
                  <a:schemeClr val="lt1"/>
                </a:solidFill>
                <a:latin typeface="Open Sans"/>
                <a:ea typeface="Open Sans"/>
                <a:cs typeface="Open Sans"/>
                <a:sym typeface="Open Sans"/>
              </a:rPr>
              <a:t>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Hiçbir ücret ödemeden kullanın: </a:t>
            </a:r>
            <a:r>
              <a:rPr b="0" i="0" lang="en-GB" sz="1600" u="none" cap="none" strike="noStrike">
                <a:solidFill>
                  <a:srgbClr val="004993"/>
                </a:solidFill>
                <a:latin typeface="Open Sans"/>
                <a:ea typeface="Open Sans"/>
                <a:cs typeface="Open Sans"/>
                <a:sym typeface="Open Sans"/>
              </a:rPr>
              <a:t>AEK = ücretsiz + </a:t>
            </a:r>
            <a:r>
              <a:rPr lang="en-GB" sz="1600">
                <a:solidFill>
                  <a:srgbClr val="004993"/>
                </a:solidFill>
                <a:latin typeface="Open Sans"/>
                <a:ea typeface="Open Sans"/>
                <a:cs typeface="Open Sans"/>
                <a:sym typeface="Open Sans"/>
              </a:rPr>
              <a:t>kullanım </a:t>
            </a:r>
            <a:r>
              <a:rPr b="0" i="0" lang="en-GB" sz="1600" u="none" cap="none" strike="noStrike">
                <a:solidFill>
                  <a:srgbClr val="004993"/>
                </a:solidFill>
                <a:latin typeface="Open Sans"/>
                <a:ea typeface="Open Sans"/>
                <a:cs typeface="Open Sans"/>
                <a:sym typeface="Open Sans"/>
              </a:rPr>
              <a:t>hakkı</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4993"/>
                </a:solidFill>
                <a:latin typeface="Open Sans"/>
                <a:ea typeface="Open Sans"/>
                <a:cs typeface="Open Sans"/>
                <a:sym typeface="Open Sans"/>
              </a:rPr>
              <a:t>Daha iyi eğitim sağlayın </a:t>
            </a:r>
            <a:r>
              <a:rPr lang="en-GB" sz="1600">
                <a:solidFill>
                  <a:srgbClr val="004993"/>
                </a:solidFill>
                <a:latin typeface="Open Sans"/>
                <a:ea typeface="Open Sans"/>
                <a:cs typeface="Open Sans"/>
                <a:sym typeface="Open Sans"/>
              </a:rPr>
              <a:t>= daha iyi bir gelecek sağlama (</a:t>
            </a:r>
            <a:r>
              <a:rPr lang="en-GB" sz="1600" u="sng">
                <a:solidFill>
                  <a:schemeClr val="hlink"/>
                </a:solidFill>
                <a:latin typeface="Open Sans"/>
                <a:ea typeface="Open Sans"/>
                <a:cs typeface="Open Sans"/>
                <a:sym typeface="Open Sans"/>
                <a:hlinkClick r:id="rId6"/>
              </a:rPr>
              <a:t>SKA 4</a:t>
            </a:r>
            <a:r>
              <a:rPr lang="en-GB" sz="1600">
                <a:solidFill>
                  <a:srgbClr val="004993"/>
                </a:solidFill>
                <a:latin typeface="Open Sans"/>
                <a:ea typeface="Open Sans"/>
                <a:cs typeface="Open Sans"/>
                <a:sym typeface="Open Sans"/>
              </a:rPr>
              <a:t>: "Kapsayıcı ve hakkaniyete dayanan nitelikli eğitimi sağlamak ve herkes için yaşam boyu öğrenim fırsatlarını teşvik etmek”).</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GB" sz="1600">
                <a:solidFill>
                  <a:srgbClr val="004993"/>
                </a:solidFill>
                <a:latin typeface="Open Sans"/>
                <a:ea typeface="Open Sans"/>
                <a:cs typeface="Open Sans"/>
                <a:sym typeface="Open Sans"/>
              </a:rPr>
              <a:t>Anlayışı </a:t>
            </a:r>
            <a:r>
              <a:rPr b="1" i="0" lang="en-GB" sz="1600" u="none" cap="none" strike="noStrike">
                <a:solidFill>
                  <a:srgbClr val="004993"/>
                </a:solidFill>
                <a:latin typeface="Open Sans"/>
                <a:ea typeface="Open Sans"/>
                <a:cs typeface="Open Sans"/>
                <a:sym typeface="Open Sans"/>
              </a:rPr>
              <a:t>geliştirin: </a:t>
            </a:r>
            <a:r>
              <a:rPr b="0" i="0" lang="en-GB" sz="1600" u="none" cap="none" strike="noStrike">
                <a:solidFill>
                  <a:srgbClr val="004993"/>
                </a:solidFill>
                <a:latin typeface="Open Sans"/>
                <a:ea typeface="Open Sans"/>
                <a:cs typeface="Open Sans"/>
                <a:sym typeface="Open Sans"/>
              </a:rPr>
              <a:t>Öğrenciler, farklı bir kaynak yelpazesi kullanarak kavramları/fikirleri gözden geçirebilirler (yani, aynı kavramı farklı bir açıklama kullanarak tekrar edebilirler).</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Birlikte yaratın : </a:t>
            </a:r>
            <a:r>
              <a:rPr b="0" i="0" lang="en-GB" sz="1600" u="none" cap="none" strike="noStrike">
                <a:solidFill>
                  <a:srgbClr val="004993"/>
                </a:solidFill>
                <a:latin typeface="Open Sans"/>
                <a:ea typeface="Open Sans"/>
                <a:cs typeface="Open Sans"/>
                <a:sym typeface="Open Sans"/>
              </a:rPr>
              <a:t>AEK, öğrencilere birlikte yaratma ortamı sunarak, kendilerini geliştirme fırsatı sağlar.</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1896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72" name="Google Shape;172;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3" name="Google Shape;173;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74" name="Google Shape;174;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5" name="Google Shape;175;p7"/>
          <p:cNvSpPr txBox="1"/>
          <p:nvPr/>
        </p:nvSpPr>
        <p:spPr>
          <a:xfrm>
            <a:off x="1782900" y="4586200"/>
            <a:ext cx="5404800" cy="511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lang="en-GB" sz="1600">
                <a:solidFill>
                  <a:srgbClr val="004993"/>
                </a:solidFill>
                <a:latin typeface="Open Sans"/>
                <a:ea typeface="Open Sans"/>
                <a:cs typeface="Open Sans"/>
                <a:sym typeface="Open Sans"/>
              </a:rPr>
              <a:t>Uyarlamaya izin verin: </a:t>
            </a:r>
            <a:r>
              <a:rPr lang="en-GB" sz="1600">
                <a:solidFill>
                  <a:srgbClr val="004993"/>
                </a:solidFill>
                <a:latin typeface="Open Sans"/>
                <a:ea typeface="Open Sans"/>
                <a:cs typeface="Open Sans"/>
                <a:sym typeface="Open Sans"/>
              </a:rPr>
              <a:t>Öğretmenler AEK'yı özelleştirebilir, her öğrenme deneyimi için en iyi ders materyali karışımını oluşturarak AEK'nın kalitesini sürekli olarak artırabilir.</a:t>
            </a:r>
            <a:endParaRPr i="0" sz="1600" u="none" cap="none" strike="noStrike">
              <a:solidFill>
                <a:srgbClr val="000000"/>
              </a:solidFill>
            </a:endParaRPr>
          </a:p>
          <a:p>
            <a:pPr indent="0" lvl="0" marL="0" marR="0" rtl="0" algn="l">
              <a:lnSpc>
                <a:spcPct val="100000"/>
              </a:lnSpc>
              <a:spcBef>
                <a:spcPts val="0"/>
              </a:spcBef>
              <a:spcAft>
                <a:spcPts val="0"/>
              </a:spcAft>
              <a:buClr>
                <a:srgbClr val="000000"/>
              </a:buClr>
              <a:buSzPts val="14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GB" sz="1600">
                <a:solidFill>
                  <a:srgbClr val="004993"/>
                </a:solidFill>
                <a:latin typeface="Open Sans"/>
                <a:ea typeface="Open Sans"/>
                <a:cs typeface="Open Sans"/>
                <a:sym typeface="Open Sans"/>
              </a:rPr>
              <a:t>Açık pedagojik yaklaşımı garanti altına alın: </a:t>
            </a:r>
            <a:r>
              <a:rPr lang="en-GB" sz="1600">
                <a:solidFill>
                  <a:srgbClr val="004993"/>
                </a:solidFill>
                <a:latin typeface="Open Sans"/>
                <a:ea typeface="Open Sans"/>
                <a:cs typeface="Open Sans"/>
                <a:sym typeface="Open Sans"/>
              </a:rPr>
              <a:t>AEK ile öğrenciler eğitim süreçlerine derinlemesine dahil olurlar. Bu sayede öğretmenlerinin rehberliğinde, kendi eğitim materyallerini kendileri yaratabilirler.</a:t>
            </a:r>
            <a:endParaRPr i="0" sz="1600" u="none" cap="none" strike="noStrike">
              <a:solidFill>
                <a:srgbClr val="000000"/>
              </a:solidFill>
            </a:endParaRPr>
          </a:p>
          <a:p>
            <a:pPr indent="0" lvl="0" marL="0" marR="0" rtl="0" algn="l">
              <a:lnSpc>
                <a:spcPct val="100000"/>
              </a:lnSpc>
              <a:spcBef>
                <a:spcPts val="0"/>
              </a:spcBef>
              <a:spcAft>
                <a:spcPts val="0"/>
              </a:spcAft>
              <a:buClr>
                <a:srgbClr val="000000"/>
              </a:buClr>
              <a:buSzPts val="14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GB" sz="1600">
                <a:solidFill>
                  <a:srgbClr val="004993"/>
                </a:solidFill>
                <a:latin typeface="Open Sans"/>
                <a:ea typeface="Open Sans"/>
                <a:cs typeface="Open Sans"/>
                <a:sym typeface="Open Sans"/>
              </a:rPr>
              <a:t>İtibarınızı artırın: </a:t>
            </a:r>
            <a:r>
              <a:rPr lang="en-GB" sz="1600">
                <a:solidFill>
                  <a:srgbClr val="004993"/>
                </a:solidFill>
                <a:latin typeface="Open Sans"/>
                <a:ea typeface="Open Sans"/>
                <a:cs typeface="Open Sans"/>
                <a:sym typeface="Open Sans"/>
              </a:rPr>
              <a:t>Kaliteli AEK, öğretmenin yerel ve küresel düzeyde itibarını artırırken aynı zamanda dünyanın dört bir yanındaki meslektaşlarıyla işbirliği yapması için fırsatlar sunar.</a:t>
            </a:r>
            <a:r>
              <a:rPr b="0" i="0" lang="en-GB" sz="1600" u="none" cap="none" strike="noStrike">
                <a:solidFill>
                  <a:srgbClr val="004993"/>
                </a:solidFill>
                <a:latin typeface="Open Sans"/>
                <a:ea typeface="Open Sans"/>
                <a:cs typeface="Open Sans"/>
                <a:sym typeface="Open Sans"/>
              </a:rPr>
              <a:t>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600" u="none" cap="none" strike="noStrike">
                <a:solidFill>
                  <a:srgbClr val="004993"/>
                </a:solidFill>
                <a:latin typeface="Open Sans"/>
                <a:ea typeface="Open Sans"/>
                <a:cs typeface="Open Sans"/>
                <a:sym typeface="Open Sans"/>
              </a:rPr>
              <a:t>İş yükünüzü azaltın: </a:t>
            </a:r>
            <a:r>
              <a:rPr b="0" i="0" lang="en-GB" sz="1600" u="none" cap="none" strike="noStrike">
                <a:solidFill>
                  <a:srgbClr val="004993"/>
                </a:solidFill>
                <a:latin typeface="Open Sans"/>
                <a:ea typeface="Open Sans"/>
                <a:cs typeface="Open Sans"/>
                <a:sym typeface="Open Sans"/>
              </a:rPr>
              <a:t>Öğretmenler her seferinde tekerleği tekrar icat etmek zorunda değildir. Hazır olan malzemeyi kullanabilirler.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600" u="none" cap="none" strike="noStrike">
                <a:solidFill>
                  <a:srgbClr val="004993"/>
                </a:solidFill>
                <a:latin typeface="Open Sans"/>
                <a:ea typeface="Open Sans"/>
                <a:cs typeface="Open Sans"/>
                <a:sym typeface="Open Sans"/>
              </a:rPr>
              <a:t>İlham verin: </a:t>
            </a:r>
            <a:r>
              <a:rPr b="0" i="0" lang="en-GB" sz="1600" u="none" cap="none" strike="noStrike">
                <a:solidFill>
                  <a:srgbClr val="004993"/>
                </a:solidFill>
                <a:latin typeface="Open Sans"/>
                <a:ea typeface="Open Sans"/>
                <a:cs typeface="Open Sans"/>
                <a:sym typeface="Open Sans"/>
              </a:rPr>
              <a:t>AEK’lar yeni fikirlere ilham verir. </a:t>
            </a:r>
            <a:endParaRPr b="1" i="0" sz="1600" u="none" cap="none" strike="noStrike">
              <a:solidFill>
                <a:srgbClr val="004993"/>
              </a:solidFill>
              <a:latin typeface="Open Sans"/>
              <a:ea typeface="Open Sans"/>
              <a:cs typeface="Open Sans"/>
              <a:sym typeface="Open Sans"/>
            </a:endParaRPr>
          </a:p>
        </p:txBody>
      </p:sp>
      <p:sp>
        <p:nvSpPr>
          <p:cNvPr id="176" name="Google Shape;176;p7"/>
          <p:cNvSpPr txBox="1"/>
          <p:nvPr/>
        </p:nvSpPr>
        <p:spPr>
          <a:xfrm>
            <a:off x="17524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öğretmenler için faydaları</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2658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815500" y="4750350"/>
            <a:ext cx="5404800" cy="489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Aktif yaklaşımları teşvik edin: </a:t>
            </a:r>
            <a:r>
              <a:rPr lang="en-GB" sz="1700">
                <a:solidFill>
                  <a:srgbClr val="004993"/>
                </a:solidFill>
                <a:latin typeface="Open Sans"/>
                <a:ea typeface="Open Sans"/>
                <a:cs typeface="Open Sans"/>
                <a:sym typeface="Open Sans"/>
              </a:rPr>
              <a:t>Ö</a:t>
            </a:r>
            <a:r>
              <a:rPr lang="en-GB" sz="1700">
                <a:solidFill>
                  <a:srgbClr val="004993"/>
                </a:solidFill>
                <a:latin typeface="Open Sans"/>
                <a:ea typeface="Open Sans"/>
                <a:cs typeface="Open Sans"/>
                <a:sym typeface="Open Sans"/>
              </a:rPr>
              <a:t>ğretmenler,AEK’yı yeniden karıştırma/uyarlama temelinde, “yaparak öğrenme deneyimlerini” desteklemek için farklı uygulama stratejileri tasarlayabilirler.</a:t>
            </a:r>
            <a:endParaRPr b="0" i="0" sz="1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İşbirliğini teşvik edin: </a:t>
            </a:r>
            <a:r>
              <a:rPr lang="en-GB" sz="1700">
                <a:solidFill>
                  <a:srgbClr val="004993"/>
                </a:solidFill>
                <a:latin typeface="Open Sans"/>
                <a:ea typeface="Open Sans"/>
                <a:cs typeface="Open Sans"/>
                <a:sym typeface="Open Sans"/>
              </a:rPr>
              <a:t>Açık lisansların zorunlu kıldığı süreç sayesinde akranlar arası geri bildirim, öğrenci işbirliği ve uzman katılımı genişler ve öğretmenlerin sunduğu içeriği zenginleştirir.</a:t>
            </a:r>
            <a:endParaRPr i="0" sz="17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1"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İnovasyonu destekleyin: </a:t>
            </a:r>
            <a:r>
              <a:rPr lang="en-GB" sz="1700">
                <a:solidFill>
                  <a:srgbClr val="004993"/>
                </a:solidFill>
                <a:latin typeface="Open Sans"/>
                <a:ea typeface="Open Sans"/>
                <a:cs typeface="Open Sans"/>
                <a:sym typeface="Open Sans"/>
              </a:rPr>
              <a:t>AEK öğretme ve öğrenme materyallerinin kalitesini artırmak için fırsatlar sunarak başkalarının bunları geliştirmesine ve yapıcı geri bildirim sağlamasına olanak tanır.</a:t>
            </a:r>
            <a:endParaRPr i="0" sz="17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1"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700" u="none" cap="none" strike="noStrike">
                <a:solidFill>
                  <a:srgbClr val="004993"/>
                </a:solidFill>
                <a:latin typeface="Open Sans"/>
                <a:ea typeface="Open Sans"/>
                <a:cs typeface="Open Sans"/>
                <a:sym typeface="Open Sans"/>
              </a:rPr>
              <a:t>Geleceğe aktarımı teminat altına alın: </a:t>
            </a:r>
            <a:r>
              <a:rPr b="0" i="0" lang="en-GB" sz="1700" u="none" cap="none" strike="noStrike">
                <a:solidFill>
                  <a:srgbClr val="004993"/>
                </a:solidFill>
                <a:latin typeface="Open Sans"/>
                <a:ea typeface="Open Sans"/>
                <a:cs typeface="Open Sans"/>
                <a:sym typeface="Open Sans"/>
              </a:rPr>
              <a:t>AEK’ın yeniden kullanımı, kaynak kullanımdan kaldırıldıktan sonra bile devam eder.</a:t>
            </a:r>
            <a:endParaRPr b="1" i="0" sz="2300" u="none" cap="none" strike="noStrike">
              <a:solidFill>
                <a:srgbClr val="FFDE59"/>
              </a:solidFill>
              <a:latin typeface="Open Sans"/>
              <a:ea typeface="Open Sans"/>
              <a:cs typeface="Open Sans"/>
              <a:sym typeface="Open Sans"/>
            </a:endParaRPr>
          </a:p>
        </p:txBody>
      </p:sp>
      <p:sp>
        <p:nvSpPr>
          <p:cNvPr id="191" name="Google Shape;191;p8"/>
          <p:cNvSpPr txBox="1"/>
          <p:nvPr/>
        </p:nvSpPr>
        <p:spPr>
          <a:xfrm>
            <a:off x="1828650" y="4057475"/>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öğretmenler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92" name="Google Shape;192;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93" name="Google Shape;193;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05" name="Google Shape;205;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6" name="Google Shape;206;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7" name="Google Shape;207;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8" name="Google Shape;208;p9"/>
          <p:cNvSpPr/>
          <p:nvPr/>
        </p:nvSpPr>
        <p:spPr>
          <a:xfrm>
            <a:off x="-12078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9"/>
          <p:cNvSpPr txBox="1"/>
          <p:nvPr/>
        </p:nvSpPr>
        <p:spPr>
          <a:xfrm>
            <a:off x="1852900" y="4727875"/>
            <a:ext cx="5280600" cy="4659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1700" u="none" cap="none" strike="noStrike">
                <a:solidFill>
                  <a:srgbClr val="004993"/>
                </a:solidFill>
                <a:latin typeface="Open Sans"/>
                <a:ea typeface="Open Sans"/>
                <a:cs typeface="Open Sans"/>
                <a:sym typeface="Open Sans"/>
              </a:rPr>
              <a:t>Seçeneklerinizi çoğaltın: </a:t>
            </a:r>
            <a:r>
              <a:rPr b="0" i="0" lang="en-GB" sz="1700" u="none" cap="none" strike="noStrike">
                <a:solidFill>
                  <a:srgbClr val="004993"/>
                </a:solidFill>
                <a:latin typeface="Open Sans"/>
                <a:ea typeface="Open Sans"/>
                <a:cs typeface="Open Sans"/>
                <a:sym typeface="Open Sans"/>
              </a:rPr>
              <a:t>AEK, öğretmenlere  kaynak çeşitliliği ve yüksek kalitede literatür kullanımı sağlar. </a:t>
            </a:r>
            <a:endParaRPr b="0" i="0" sz="1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GB" sz="1700">
                <a:solidFill>
                  <a:srgbClr val="004993"/>
                </a:solidFill>
                <a:latin typeface="Open Sans"/>
                <a:ea typeface="Open Sans"/>
                <a:cs typeface="Open Sans"/>
                <a:sym typeface="Open Sans"/>
              </a:rPr>
              <a:t>Akademik özgürlüğü genişletin: </a:t>
            </a:r>
            <a:r>
              <a:rPr lang="en-GB" sz="1700">
                <a:solidFill>
                  <a:srgbClr val="004993"/>
                </a:solidFill>
                <a:latin typeface="Open Sans"/>
                <a:ea typeface="Open Sans"/>
                <a:cs typeface="Open Sans"/>
                <a:sym typeface="Open Sans"/>
              </a:rPr>
              <a:t> AEK’daki açık lisanslar, öğretmenlerin ders kaynaklarını düzenli olarak değiştirmesine ve güncellemesine olanak sağlar.</a:t>
            </a:r>
            <a:endParaRPr i="0" sz="1700" u="none" cap="none" strike="noStrike">
              <a:solidFill>
                <a:srgbClr val="000000"/>
              </a:solidFill>
            </a:endParaRPr>
          </a:p>
          <a:p>
            <a:pPr indent="0" lvl="0" marL="0" marR="0" rtl="0" algn="l">
              <a:lnSpc>
                <a:spcPct val="115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700" u="none" cap="none" strike="noStrike">
                <a:solidFill>
                  <a:srgbClr val="004993"/>
                </a:solidFill>
                <a:latin typeface="Open Sans"/>
                <a:ea typeface="Open Sans"/>
                <a:cs typeface="Open Sans"/>
                <a:sym typeface="Open Sans"/>
              </a:rPr>
              <a:t>İnovasyon ve yaratıcılılığı sergileyin : </a:t>
            </a:r>
            <a:r>
              <a:rPr b="0" i="0" lang="en-GB" sz="1700" u="none" cap="none" strike="noStrike">
                <a:solidFill>
                  <a:srgbClr val="004993"/>
                </a:solidFill>
                <a:latin typeface="Open Sans"/>
                <a:ea typeface="Open Sans"/>
                <a:cs typeface="Open Sans"/>
                <a:sym typeface="Open Sans"/>
              </a:rPr>
              <a:t>Bir öğretmenin gösterdiği yaratıcılık öğrencilerin ve potansiyel destekçilerin ilgisini çekebilir. Bu, belirli dersler için öğrenci sayısının ve öğretmenlerin değerinin artmasına yardımcı olur.</a:t>
            </a:r>
            <a:endParaRPr b="1"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700" u="none" cap="none" strike="noStrike">
              <a:solidFill>
                <a:srgbClr val="004993"/>
              </a:solidFill>
              <a:latin typeface="Open Sans"/>
              <a:ea typeface="Open Sans"/>
              <a:cs typeface="Open Sans"/>
              <a:sym typeface="Open Sans"/>
            </a:endParaRPr>
          </a:p>
        </p:txBody>
      </p:sp>
      <p:sp>
        <p:nvSpPr>
          <p:cNvPr id="210" name="Google Shape;210;p9"/>
          <p:cNvSpPr txBox="1"/>
          <p:nvPr/>
        </p:nvSpPr>
        <p:spPr>
          <a:xfrm>
            <a:off x="1823025" y="4034575"/>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Açık eğitimin öğretmenler için faydaları</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Serap Özyurt</dc:creator>
</cp:coreProperties>
</file>